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7" r:id="rId2"/>
    <p:sldId id="328" r:id="rId3"/>
    <p:sldId id="329" r:id="rId4"/>
    <p:sldId id="330" r:id="rId5"/>
    <p:sldId id="331" r:id="rId6"/>
    <p:sldId id="332" r:id="rId7"/>
    <p:sldId id="324" r:id="rId8"/>
    <p:sldId id="322" r:id="rId9"/>
    <p:sldId id="325" r:id="rId10"/>
    <p:sldId id="326" r:id="rId11"/>
    <p:sldId id="333" r:id="rId12"/>
    <p:sldId id="341" r:id="rId13"/>
    <p:sldId id="335" r:id="rId14"/>
    <p:sldId id="336" r:id="rId15"/>
    <p:sldId id="337" r:id="rId16"/>
    <p:sldId id="338" r:id="rId17"/>
    <p:sldId id="339" r:id="rId18"/>
    <p:sldId id="340" r:id="rId19"/>
    <p:sldId id="342" r:id="rId20"/>
    <p:sldId id="343" r:id="rId21"/>
    <p:sldId id="347" r:id="rId22"/>
    <p:sldId id="344" r:id="rId23"/>
    <p:sldId id="346" r:id="rId24"/>
    <p:sldId id="348" r:id="rId25"/>
    <p:sldId id="349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525252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30038-0195-432D-B756-7590F8936A68}" type="datetimeFigureOut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A4FB1-A804-4E99-811E-0764B7A19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7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33DB35-F3EC-4C46-AF5E-1901ADF64F77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4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E4366E-53FD-4223-B761-14513EB1CE25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8468BF-30F9-4A8C-9A13-A0ADD68FA478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2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59E2AD-ACC0-466A-8D73-F49289252D26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12500" y="6337299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8E954F-588C-4AE6-97FA-12BF142C79D7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32A4D-634E-45BA-99A2-997DF9432202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E3ECC9-E543-4719-9913-2F81995CAC9B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2FFDC-2776-45A8-A396-7F881AF8311D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8C31FD-18FD-49A3-A27F-7297B96994E4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F5EE28-0E1C-4C94-BCCB-29B300F4ED53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9DE29E-F7BD-400F-B01D-849204FCC1D0}" type="datetime1">
              <a:rPr lang="zh-CN" altLang="en-US" smtClean="0"/>
              <a:t>2018/1/21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3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92"/>
          <p:cNvSpPr txBox="1">
            <a:spLocks noChangeArrowheads="1"/>
          </p:cNvSpPr>
          <p:nvPr/>
        </p:nvSpPr>
        <p:spPr bwMode="auto">
          <a:xfrm>
            <a:off x="2406289" y="2359638"/>
            <a:ext cx="755241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8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Facelook</a:t>
            </a:r>
            <a:endParaRPr lang="zh-CN" altLang="en-US" sz="8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3537846" y="5420468"/>
            <a:ext cx="52893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徐慶航 林品成 蔡秉錡 詹柏鴻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686050" y="5652505"/>
            <a:ext cx="8740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631896" y="5652505"/>
            <a:ext cx="8740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1483067" y="1359242"/>
            <a:ext cx="9020176" cy="305179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925AF51-B1A4-40F9-A7D7-D159E15BDDE5}"/>
              </a:ext>
            </a:extLst>
          </p:cNvPr>
          <p:cNvSpPr txBox="1"/>
          <p:nvPr/>
        </p:nvSpPr>
        <p:spPr>
          <a:xfrm>
            <a:off x="4725044" y="3523572"/>
            <a:ext cx="444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Copperplate Gothic Light" panose="020E0507020206020404" pitchFamily="34" charset="0"/>
                <a:ea typeface="微軟正黑體" panose="020B0604030504040204" pitchFamily="34" charset="-120"/>
              </a:rPr>
              <a:t>LOOK FOR YOU FACE</a:t>
            </a:r>
            <a:endParaRPr lang="zh-TW" altLang="en-US" dirty="0">
              <a:solidFill>
                <a:schemeClr val="bg1"/>
              </a:solidFill>
              <a:latin typeface="Copperplate Gothic Light" panose="020E05070202060204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8865FA-2F84-40F1-B92C-E63B8B93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>
                <a:solidFill>
                  <a:schemeClr val="bg1"/>
                </a:solidFill>
              </a:rPr>
              <a:t>1</a:t>
            </a:fld>
            <a:r>
              <a:rPr lang="en-US" altLang="zh-CN" dirty="0">
                <a:solidFill>
                  <a:schemeClr val="bg1"/>
                </a:solidFill>
              </a:rPr>
              <a:t>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1588" y="1718920"/>
            <a:ext cx="12203786" cy="443368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31"/>
          <p:cNvSpPr txBox="1">
            <a:spLocks noChangeArrowheads="1"/>
          </p:cNvSpPr>
          <p:nvPr/>
        </p:nvSpPr>
        <p:spPr bwMode="auto">
          <a:xfrm>
            <a:off x="8100351" y="2888748"/>
            <a:ext cx="175584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950123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資料庫建立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0" name="Rounded Rectangle 87"/>
          <p:cNvSpPr/>
          <p:nvPr/>
        </p:nvSpPr>
        <p:spPr>
          <a:xfrm flipV="1">
            <a:off x="6578600" y="3357277"/>
            <a:ext cx="482600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034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578600" y="3569382"/>
            <a:ext cx="5029200" cy="13849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800" dirty="0">
                <a:solidFill>
                  <a:schemeClr val="bg1"/>
                </a:solidFill>
              </a:rPr>
              <a:t>資料庫的建立在臉部辨識階段相當重要，他扮演著一個比對的角色，而當臉部辨識系統截取出影像的特徵，便可丟進已建立的資料庫搜尋，而目前使用人臉辨識常遇到的瓶頸，當需比對的人臉資料庫太大時辨識速度下降的問題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52C99E-4211-4C73-87CC-1B3387E61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71" y="1934761"/>
            <a:ext cx="889000" cy="889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D3C0F6-FB24-4873-BF7B-D4A60E26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" y="1934761"/>
            <a:ext cx="6256800" cy="3910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C8EC2C-DD0D-43B7-AA48-BC64D5983C05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FE8A75-54AE-48B8-87A4-D056451E13A9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id="{D430D008-501B-48A2-B126-FC7EE023B1CE}"/>
              </a:ext>
            </a:extLst>
          </p:cNvPr>
          <p:cNvSpPr txBox="1"/>
          <p:nvPr/>
        </p:nvSpPr>
        <p:spPr>
          <a:xfrm>
            <a:off x="520121" y="596319"/>
            <a:ext cx="308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資料庫建立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9F02AB5-C8E1-421B-AA4B-CD683916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16DCB9C9-1FB4-4DCF-AB24-2AC66D0F30FC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10/24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1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程式碼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5"/>
          <p:cNvSpPr/>
          <p:nvPr/>
        </p:nvSpPr>
        <p:spPr>
          <a:xfrm rot="7318551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6"/>
          <p:cNvSpPr/>
          <p:nvPr/>
        </p:nvSpPr>
        <p:spPr>
          <a:xfrm rot="8006090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7"/>
          <p:cNvSpPr/>
          <p:nvPr/>
        </p:nvSpPr>
        <p:spPr>
          <a:xfrm rot="13556284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8"/>
          <p:cNvSpPr/>
          <p:nvPr/>
        </p:nvSpPr>
        <p:spPr>
          <a:xfrm rot="19800000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Programing code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558346" y="2577877"/>
            <a:ext cx="6819900" cy="234314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D7D19455-80C7-44DC-A8DE-989136DFB9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1215" y="2140446"/>
            <a:ext cx="1070068" cy="975094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C55E19-5EBB-4CE8-9519-9F7F4A9B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1" name="投影片編號版面配置區 2">
            <a:extLst>
              <a:ext uri="{FF2B5EF4-FFF2-40B4-BE49-F238E27FC236}">
                <a16:creationId xmlns:a16="http://schemas.microsoft.com/office/drawing/2014/main" id="{73CD5C6B-7DD8-4BE4-9B3C-EFC0952FD812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11/24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2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8ED98F3-C241-42DC-A35B-CCA62A416085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A45B6-E58D-45EE-9A42-E8229813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424694"/>
            <a:ext cx="10515600" cy="1325563"/>
          </a:xfrm>
        </p:spPr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程式流程圖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5ABB27-8776-4F3C-982E-D45843934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5767"/>
            <a:ext cx="10515600" cy="2711053"/>
          </a:xfrm>
        </p:spPr>
      </p:pic>
      <p:sp>
        <p:nvSpPr>
          <p:cNvPr id="11" name="Freeform 65">
            <a:extLst>
              <a:ext uri="{FF2B5EF4-FFF2-40B4-BE49-F238E27FC236}">
                <a16:creationId xmlns:a16="http://schemas.microsoft.com/office/drawing/2014/main" id="{08B230AA-5239-40D4-A211-C0918B408C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F406D37-62E9-4109-B08E-B3AEACD6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6AF6E9A5-FE2F-49DD-BB99-836CFDA9759F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12/24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62325" y="2112628"/>
            <a:ext cx="9145374" cy="3081671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662326" y="2112628"/>
            <a:ext cx="9145373" cy="30816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121" y="596319"/>
            <a:ext cx="514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1: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建立資料庫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EEC20E-1774-4C71-9692-D48245BEBDEB}"/>
              </a:ext>
            </a:extLst>
          </p:cNvPr>
          <p:cNvSpPr txBox="1"/>
          <p:nvPr/>
        </p:nvSpPr>
        <p:spPr>
          <a:xfrm>
            <a:off x="1845640" y="2502539"/>
            <a:ext cx="8631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參考網路上已有的資料庫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FaceDataBaseATT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其中的檔案格式都是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pgm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加上除了既有以外的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FaceDataBaseATT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投影片編號版面配置區 2">
            <a:extLst>
              <a:ext uri="{FF2B5EF4-FFF2-40B4-BE49-F238E27FC236}">
                <a16:creationId xmlns:a16="http://schemas.microsoft.com/office/drawing/2014/main" id="{5A947F87-2910-481C-BE37-7EA061009000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13/24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5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80FD69E-9511-45AF-8697-5996995BA796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307C54F3-818C-47F7-9E43-D78B9E6764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69597724-67C9-4455-8496-108CFE34AA6E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</a:rPr>
              <a:t>database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A8EE676-79BF-49FA-82BE-F0BD87081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96" y="876270"/>
            <a:ext cx="7200900" cy="5697712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91409B2-289B-410D-B696-3EC436A36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04" y="1797776"/>
            <a:ext cx="9455792" cy="4351338"/>
          </a:xfrm>
        </p:spPr>
      </p:pic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DDF3D095-69AA-4E7E-8520-28D83110B0AE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13/24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5C69253-3229-46AB-B8D7-B693A145C8A4}"/>
              </a:ext>
            </a:extLst>
          </p:cNvPr>
          <p:cNvSpPr/>
          <p:nvPr/>
        </p:nvSpPr>
        <p:spPr>
          <a:xfrm>
            <a:off x="1358900" y="2092421"/>
            <a:ext cx="3070268" cy="337534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6559AE-925E-44FB-8D63-A5FE06F55C99}"/>
              </a:ext>
            </a:extLst>
          </p:cNvPr>
          <p:cNvSpPr/>
          <p:nvPr/>
        </p:nvSpPr>
        <p:spPr>
          <a:xfrm>
            <a:off x="4559300" y="2092422"/>
            <a:ext cx="6604000" cy="82857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E2103BE-9DF8-4C7D-84C5-C602BFBE1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092422"/>
            <a:ext cx="2765468" cy="3375343"/>
          </a:xfr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7E4F37C5-2F2A-4BED-A259-BC1B9AB8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64DC4C-5E82-4A3E-8E58-A410759B983C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A90FA3B4-FEFE-4FAA-B87E-78F7230C12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4522806-952C-4CF6-8FBF-E9E3CEBB4786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en-US" altLang="zh-TW" sz="3600" dirty="0" err="1">
                <a:solidFill>
                  <a:schemeClr val="bg1"/>
                </a:solidFill>
              </a:rPr>
              <a:t>pgm</a:t>
            </a:r>
            <a:r>
              <a:rPr lang="zh-TW" altLang="en-US" sz="3600" dirty="0">
                <a:solidFill>
                  <a:schemeClr val="bg1"/>
                </a:solidFill>
              </a:rPr>
              <a:t>檔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EB2336-7429-4387-9D7B-B931A26E4F80}"/>
              </a:ext>
            </a:extLst>
          </p:cNvPr>
          <p:cNvSpPr txBox="1"/>
          <p:nvPr/>
        </p:nvSpPr>
        <p:spPr>
          <a:xfrm>
            <a:off x="4559300" y="2092422"/>
            <a:ext cx="688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該格式文件存儲灰度圖形，也就是這裡每個像素使用一個值來表示而不是</a:t>
            </a:r>
            <a:r>
              <a:rPr lang="en-US" altLang="zh-TW" sz="2400" dirty="0">
                <a:solidFill>
                  <a:schemeClr val="bg1"/>
                </a:solidFill>
              </a:rPr>
              <a:t>3</a:t>
            </a:r>
            <a:r>
              <a:rPr lang="zh-TW" altLang="en-US" sz="2400" dirty="0">
                <a:solidFill>
                  <a:schemeClr val="bg1"/>
                </a:solidFill>
              </a:rPr>
              <a:t>個（</a:t>
            </a:r>
            <a:r>
              <a:rPr lang="en-US" altLang="zh-TW" sz="2400" dirty="0">
                <a:solidFill>
                  <a:schemeClr val="bg1"/>
                </a:solidFill>
              </a:rPr>
              <a:t>R</a:t>
            </a:r>
            <a:r>
              <a:rPr lang="zh-TW" altLang="en-US" sz="2400" dirty="0">
                <a:solidFill>
                  <a:schemeClr val="bg1"/>
                </a:solidFill>
              </a:rPr>
              <a:t>，</a:t>
            </a:r>
            <a:r>
              <a:rPr lang="en-US" altLang="zh-TW" sz="2400" dirty="0">
                <a:solidFill>
                  <a:schemeClr val="bg1"/>
                </a:solidFill>
              </a:rPr>
              <a:t>G</a:t>
            </a:r>
            <a:r>
              <a:rPr lang="zh-TW" altLang="en-US" sz="2400" dirty="0">
                <a:solidFill>
                  <a:schemeClr val="bg1"/>
                </a:solidFill>
              </a:rPr>
              <a:t>，</a:t>
            </a:r>
            <a:r>
              <a:rPr lang="en-US" altLang="zh-TW" sz="2400" dirty="0">
                <a:solidFill>
                  <a:schemeClr val="bg1"/>
                </a:solidFill>
              </a:rPr>
              <a:t>B</a:t>
            </a:r>
            <a:r>
              <a:rPr lang="zh-TW" altLang="en-US" sz="2400" dirty="0">
                <a:solidFill>
                  <a:schemeClr val="bg1"/>
                </a:solidFill>
              </a:rPr>
              <a:t>）。</a:t>
            </a:r>
            <a:br>
              <a:rPr lang="en-US" altLang="zh-TW" sz="2400" dirty="0">
                <a:solidFill>
                  <a:schemeClr val="bg1"/>
                </a:solidFill>
              </a:rPr>
            </a:b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8051DD-27EC-48FF-9B8F-DCFC99E94B22}"/>
              </a:ext>
            </a:extLst>
          </p:cNvPr>
          <p:cNvSpPr/>
          <p:nvPr/>
        </p:nvSpPr>
        <p:spPr>
          <a:xfrm>
            <a:off x="4559300" y="2094079"/>
            <a:ext cx="6604000" cy="8269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43D845-5782-49D1-81DF-9634FF1A8F75}"/>
              </a:ext>
            </a:extLst>
          </p:cNvPr>
          <p:cNvSpPr/>
          <p:nvPr/>
        </p:nvSpPr>
        <p:spPr>
          <a:xfrm>
            <a:off x="1663700" y="2092420"/>
            <a:ext cx="2765468" cy="33753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9CADF932-5421-4473-BB5A-546B4E65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0" name="投影片編號版面配置區 2">
            <a:extLst>
              <a:ext uri="{FF2B5EF4-FFF2-40B4-BE49-F238E27FC236}">
                <a16:creationId xmlns:a16="http://schemas.microsoft.com/office/drawing/2014/main" id="{6A4BE7D9-086B-449D-A13D-849B793E84A7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15/24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0A7E658-CA60-4064-B931-744E9CA8495F}"/>
              </a:ext>
            </a:extLst>
          </p:cNvPr>
          <p:cNvSpPr/>
          <p:nvPr/>
        </p:nvSpPr>
        <p:spPr>
          <a:xfrm>
            <a:off x="8534714" y="4886578"/>
            <a:ext cx="990600" cy="78928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8F6356D-5A33-4625-A3D1-7ECC7B8E1A78}"/>
              </a:ext>
            </a:extLst>
          </p:cNvPr>
          <p:cNvSpPr/>
          <p:nvPr/>
        </p:nvSpPr>
        <p:spPr>
          <a:xfrm>
            <a:off x="5282511" y="4886579"/>
            <a:ext cx="990600" cy="78928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92E8AFD-1AC8-4F89-A466-FBD80188583A}"/>
              </a:ext>
            </a:extLst>
          </p:cNvPr>
          <p:cNvSpPr/>
          <p:nvPr/>
        </p:nvSpPr>
        <p:spPr>
          <a:xfrm>
            <a:off x="1943100" y="4886579"/>
            <a:ext cx="990600" cy="789281"/>
          </a:xfrm>
          <a:prstGeom prst="round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83CCF3-1888-4EFA-B16F-4DBD77C774C0}"/>
              </a:ext>
            </a:extLst>
          </p:cNvPr>
          <p:cNvSpPr/>
          <p:nvPr/>
        </p:nvSpPr>
        <p:spPr>
          <a:xfrm>
            <a:off x="8508311" y="1655941"/>
            <a:ext cx="990600" cy="20571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13E2FF4-0CC4-4EE4-868A-48F2B0C02BFE}"/>
              </a:ext>
            </a:extLst>
          </p:cNvPr>
          <p:cNvSpPr/>
          <p:nvPr/>
        </p:nvSpPr>
        <p:spPr>
          <a:xfrm>
            <a:off x="5282511" y="1750257"/>
            <a:ext cx="990600" cy="20358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238E481-4737-4830-9A27-FDE761442842}"/>
              </a:ext>
            </a:extLst>
          </p:cNvPr>
          <p:cNvSpPr/>
          <p:nvPr/>
        </p:nvSpPr>
        <p:spPr>
          <a:xfrm>
            <a:off x="1943100" y="1750257"/>
            <a:ext cx="990600" cy="2035810"/>
          </a:xfrm>
          <a:prstGeom prst="round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55A0C6C-6A33-4195-9295-9011E5AE5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736045"/>
            <a:ext cx="1635919" cy="203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42574E8-D1A3-43E1-BC10-4807FA282C24}"/>
              </a:ext>
            </a:extLst>
          </p:cNvPr>
          <p:cNvSpPr/>
          <p:nvPr/>
        </p:nvSpPr>
        <p:spPr>
          <a:xfrm>
            <a:off x="2113280" y="4886579"/>
            <a:ext cx="1719738" cy="78928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張志涵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C52D0EB-8C7A-430C-83C9-6240762D9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46" y="1750257"/>
            <a:ext cx="1635919" cy="203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6D12ED-900D-4A66-9B38-0211E67C29AB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668B8A4D-1F5B-4ECC-98BA-B0F86C04B5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1EF1430-1E55-4C9F-B3AA-BBF82C583E1F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我們額外的人物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DF8A41-225F-4B3E-B195-A204F8BD3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03" y="1656379"/>
            <a:ext cx="1692665" cy="2056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BF45E01-8ADF-4E20-88BE-0E72C7602B5A}"/>
              </a:ext>
            </a:extLst>
          </p:cNvPr>
          <p:cNvSpPr/>
          <p:nvPr/>
        </p:nvSpPr>
        <p:spPr>
          <a:xfrm>
            <a:off x="5462191" y="4886579"/>
            <a:ext cx="1674018" cy="7892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柯文哲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05CC71-B6D0-42EC-A432-892F9826AF22}"/>
              </a:ext>
            </a:extLst>
          </p:cNvPr>
          <p:cNvSpPr/>
          <p:nvPr/>
        </p:nvSpPr>
        <p:spPr>
          <a:xfrm>
            <a:off x="8769950" y="4886579"/>
            <a:ext cx="1674018" cy="78928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歐巴馬</a:t>
            </a:r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C8438A93-68CF-4E1F-9B35-38B1D8FA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1" name="投影片編號版面配置區 2">
            <a:extLst>
              <a:ext uri="{FF2B5EF4-FFF2-40B4-BE49-F238E27FC236}">
                <a16:creationId xmlns:a16="http://schemas.microsoft.com/office/drawing/2014/main" id="{4ACFE9E2-70F1-4AE0-BC78-D5377AD647A8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16/24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4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9C25CC9-673D-4DE1-90CF-12AC1E2CA6AE}"/>
              </a:ext>
            </a:extLst>
          </p:cNvPr>
          <p:cNvSpPr/>
          <p:nvPr/>
        </p:nvSpPr>
        <p:spPr>
          <a:xfrm>
            <a:off x="1700425" y="2138028"/>
            <a:ext cx="9119973" cy="3081671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69C05-261C-4128-B199-406B12A5C02D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929DC-32D5-4595-8F35-42FEE0ED1A82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9B50AA01-2A7E-44E0-A876-345D012F7F72}"/>
              </a:ext>
            </a:extLst>
          </p:cNvPr>
          <p:cNvSpPr txBox="1"/>
          <p:nvPr/>
        </p:nvSpPr>
        <p:spPr>
          <a:xfrm>
            <a:off x="520121" y="596319"/>
            <a:ext cx="514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2: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拍照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EC6D2E-A1C8-43AF-9EA0-00128000DF96}"/>
              </a:ext>
            </a:extLst>
          </p:cNvPr>
          <p:cNvSpPr/>
          <p:nvPr/>
        </p:nvSpPr>
        <p:spPr>
          <a:xfrm>
            <a:off x="1675025" y="2138028"/>
            <a:ext cx="9145373" cy="30816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5A25E6-80F3-44D3-8AE7-C3BD080D8B2D}"/>
              </a:ext>
            </a:extLst>
          </p:cNvPr>
          <p:cNvSpPr txBox="1"/>
          <p:nvPr/>
        </p:nvSpPr>
        <p:spPr>
          <a:xfrm>
            <a:off x="1858340" y="2527939"/>
            <a:ext cx="8631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按一下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Enter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鍵，電腦會自動打開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webcam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拍攝或者是選擇電腦裡面的圖片去載入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對於圖像進行臉部偵測得到位置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自動對圖像進行裁切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(92*112),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並自行轉換成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pgm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077920C6-F52F-470F-8299-6076D43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AA501F3E-1197-429B-8ABC-E15DE03E52AA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17/24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7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19D4ECE-4C7F-44FA-A8C9-648E555D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" y="1758951"/>
            <a:ext cx="7732445" cy="4351338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94ABD14-DA42-4114-AA0C-EB625A8D7F73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Freeform 65">
            <a:extLst>
              <a:ext uri="{FF2B5EF4-FFF2-40B4-BE49-F238E27FC236}">
                <a16:creationId xmlns:a16="http://schemas.microsoft.com/office/drawing/2014/main" id="{48D50371-946A-4D3A-8000-F77D5DD02D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EF7BC614-EC5D-416B-A440-FC0C053A6E2C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自動打開拍照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D0D2EC-EB0C-44AA-8F83-0B8EFCD7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60" y="1758951"/>
            <a:ext cx="4372720" cy="4351338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06B34652-B9A5-4EF4-921A-19F83CB8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506431E4-70CF-4638-A838-C7FBA5E96FFB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18/24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DC40E3B-4E09-4447-A2EF-643DB4AB4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52" y="2184400"/>
            <a:ext cx="9136176" cy="3187700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441691-DF03-4FDC-A841-32D3AE470CDF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Freeform 65">
            <a:extLst>
              <a:ext uri="{FF2B5EF4-FFF2-40B4-BE49-F238E27FC236}">
                <a16:creationId xmlns:a16="http://schemas.microsoft.com/office/drawing/2014/main" id="{EE6154DB-4468-4EDD-9E97-80444F8E1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5C9399C-8AE5-470B-922A-E1E4B7D84B77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圖像自動裁切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56A213D-C75E-4252-B859-DE3AF1DE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94A08565-3893-480A-BBA7-F9FE4C2C8173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19/24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4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034547"/>
            <a:ext cx="290284" cy="848476"/>
          </a:xfrm>
          <a:prstGeom prst="rect">
            <a:avLst/>
          </a:prstGeom>
          <a:solidFill>
            <a:srgbClr val="00B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5770" y="97980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錄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284" y="1555484"/>
            <a:ext cx="16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47548" y="1034547"/>
            <a:ext cx="5488362" cy="1512573"/>
            <a:chOff x="3547548" y="1034547"/>
            <a:chExt cx="5488362" cy="1512573"/>
          </a:xfrm>
        </p:grpSpPr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3547548" y="1034547"/>
              <a:ext cx="1516798" cy="1512573"/>
            </a:xfrm>
            <a:custGeom>
              <a:avLst/>
              <a:gdLst>
                <a:gd name="T0" fmla="*/ 389 w 631"/>
                <a:gd name="T1" fmla="*/ 557 h 631"/>
                <a:gd name="T2" fmla="*/ 315 w 631"/>
                <a:gd name="T3" fmla="*/ 568 h 631"/>
                <a:gd name="T4" fmla="*/ 63 w 631"/>
                <a:gd name="T5" fmla="*/ 316 h 631"/>
                <a:gd name="T6" fmla="*/ 315 w 631"/>
                <a:gd name="T7" fmla="*/ 63 h 631"/>
                <a:gd name="T8" fmla="*/ 568 w 631"/>
                <a:gd name="T9" fmla="*/ 316 h 631"/>
                <a:gd name="T10" fmla="*/ 464 w 631"/>
                <a:gd name="T11" fmla="*/ 519 h 631"/>
                <a:gd name="T12" fmla="*/ 519 w 631"/>
                <a:gd name="T13" fmla="*/ 557 h 631"/>
                <a:gd name="T14" fmla="*/ 631 w 631"/>
                <a:gd name="T15" fmla="*/ 316 h 631"/>
                <a:gd name="T16" fmla="*/ 315 w 631"/>
                <a:gd name="T17" fmla="*/ 0 h 631"/>
                <a:gd name="T18" fmla="*/ 0 w 631"/>
                <a:gd name="T19" fmla="*/ 316 h 631"/>
                <a:gd name="T20" fmla="*/ 315 w 631"/>
                <a:gd name="T21" fmla="*/ 631 h 631"/>
                <a:gd name="T22" fmla="*/ 464 w 631"/>
                <a:gd name="T23" fmla="*/ 594 h 631"/>
                <a:gd name="T24" fmla="*/ 389 w 631"/>
                <a:gd name="T25" fmla="*/ 55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1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3"/>
                    <a:pt x="315" y="63"/>
                  </a:cubicBezTo>
                  <a:cubicBezTo>
                    <a:pt x="455" y="63"/>
                    <a:pt x="568" y="177"/>
                    <a:pt x="568" y="316"/>
                  </a:cubicBezTo>
                  <a:cubicBezTo>
                    <a:pt x="568" y="399"/>
                    <a:pt x="527" y="473"/>
                    <a:pt x="464" y="519"/>
                  </a:cubicBezTo>
                  <a:cubicBezTo>
                    <a:pt x="484" y="530"/>
                    <a:pt x="502" y="543"/>
                    <a:pt x="519" y="557"/>
                  </a:cubicBezTo>
                  <a:cubicBezTo>
                    <a:pt x="588" y="499"/>
                    <a:pt x="631" y="412"/>
                    <a:pt x="631" y="316"/>
                  </a:cubicBez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1"/>
                    <a:pt x="315" y="631"/>
                  </a:cubicBezTo>
                  <a:cubicBezTo>
                    <a:pt x="369" y="631"/>
                    <a:pt x="420" y="618"/>
                    <a:pt x="464" y="594"/>
                  </a:cubicBezTo>
                  <a:cubicBezTo>
                    <a:pt x="442" y="578"/>
                    <a:pt x="416" y="565"/>
                    <a:pt x="389" y="557"/>
                  </a:cubicBezTo>
                  <a:close/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8" name="Group 23"/>
            <p:cNvGrpSpPr>
              <a:grpSpLocks noChangeAspect="1"/>
            </p:cNvGrpSpPr>
            <p:nvPr/>
          </p:nvGrpSpPr>
          <p:grpSpPr>
            <a:xfrm>
              <a:off x="4050079" y="1417058"/>
              <a:ext cx="513834" cy="680230"/>
              <a:chOff x="4127500" y="2260600"/>
              <a:chExt cx="612776" cy="811213"/>
            </a:xfrm>
            <a:solidFill>
              <a:srgbClr val="FDFDFD"/>
            </a:solidFill>
          </p:grpSpPr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4491038" y="2894013"/>
                <a:ext cx="87313" cy="22225"/>
              </a:xfrm>
              <a:custGeom>
                <a:avLst/>
                <a:gdLst>
                  <a:gd name="T0" fmla="*/ 61 w 63"/>
                  <a:gd name="T1" fmla="*/ 9 h 16"/>
                  <a:gd name="T2" fmla="*/ 2 w 63"/>
                  <a:gd name="T3" fmla="*/ 0 h 16"/>
                  <a:gd name="T4" fmla="*/ 0 w 63"/>
                  <a:gd name="T5" fmla="*/ 5 h 16"/>
                  <a:gd name="T6" fmla="*/ 63 w 63"/>
                  <a:gd name="T7" fmla="*/ 16 h 16"/>
                  <a:gd name="T8" fmla="*/ 61 w 63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">
                    <a:moveTo>
                      <a:pt x="61" y="9"/>
                    </a:moveTo>
                    <a:cubicBezTo>
                      <a:pt x="61" y="9"/>
                      <a:pt x="19" y="4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6"/>
                      <a:pt x="59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>
                  <a:defRPr/>
                </a:pPr>
                <a:endParaRPr lang="en-US" sz="3190" kern="0">
                  <a:solidFill>
                    <a:srgbClr val="26262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0" name="Group 25"/>
              <p:cNvGrpSpPr/>
              <p:nvPr/>
            </p:nvGrpSpPr>
            <p:grpSpPr>
              <a:xfrm>
                <a:off x="4127500" y="2260600"/>
                <a:ext cx="612776" cy="811213"/>
                <a:chOff x="4127500" y="2260600"/>
                <a:chExt cx="612776" cy="811213"/>
              </a:xfrm>
              <a:grpFill/>
            </p:grpSpPr>
            <p:grpSp>
              <p:nvGrpSpPr>
                <p:cNvPr id="41" name="Group 26"/>
                <p:cNvGrpSpPr/>
                <p:nvPr/>
              </p:nvGrpSpPr>
              <p:grpSpPr>
                <a:xfrm>
                  <a:off x="4127500" y="2260600"/>
                  <a:ext cx="612776" cy="811213"/>
                  <a:chOff x="4127500" y="2260600"/>
                  <a:chExt cx="612776" cy="811213"/>
                </a:xfrm>
                <a:grpFill/>
              </p:grpSpPr>
              <p:sp>
                <p:nvSpPr>
                  <p:cNvPr id="44" name="Freeform 19"/>
                  <p:cNvSpPr>
                    <a:spLocks/>
                  </p:cNvSpPr>
                  <p:nvPr/>
                </p:nvSpPr>
                <p:spPr bwMode="auto">
                  <a:xfrm>
                    <a:off x="4267200" y="2260600"/>
                    <a:ext cx="271463" cy="234950"/>
                  </a:xfrm>
                  <a:custGeom>
                    <a:avLst/>
                    <a:gdLst>
                      <a:gd name="T0" fmla="*/ 98 w 196"/>
                      <a:gd name="T1" fmla="*/ 0 h 170"/>
                      <a:gd name="T2" fmla="*/ 170 w 196"/>
                      <a:gd name="T3" fmla="*/ 32 h 170"/>
                      <a:gd name="T4" fmla="*/ 180 w 196"/>
                      <a:gd name="T5" fmla="*/ 121 h 170"/>
                      <a:gd name="T6" fmla="*/ 165 w 196"/>
                      <a:gd name="T7" fmla="*/ 168 h 170"/>
                      <a:gd name="T8" fmla="*/ 157 w 196"/>
                      <a:gd name="T9" fmla="*/ 121 h 170"/>
                      <a:gd name="T10" fmla="*/ 142 w 196"/>
                      <a:gd name="T11" fmla="*/ 67 h 170"/>
                      <a:gd name="T12" fmla="*/ 97 w 196"/>
                      <a:gd name="T13" fmla="*/ 61 h 170"/>
                      <a:gd name="T14" fmla="*/ 41 w 196"/>
                      <a:gd name="T15" fmla="*/ 71 h 170"/>
                      <a:gd name="T16" fmla="*/ 30 w 196"/>
                      <a:gd name="T17" fmla="*/ 123 h 170"/>
                      <a:gd name="T18" fmla="*/ 26 w 196"/>
                      <a:gd name="T19" fmla="*/ 159 h 170"/>
                      <a:gd name="T20" fmla="*/ 18 w 196"/>
                      <a:gd name="T21" fmla="*/ 97 h 170"/>
                      <a:gd name="T22" fmla="*/ 98 w 196"/>
                      <a:gd name="T23" fmla="*/ 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6" h="170">
                        <a:moveTo>
                          <a:pt x="98" y="0"/>
                        </a:moveTo>
                        <a:cubicBezTo>
                          <a:pt x="98" y="0"/>
                          <a:pt x="145" y="4"/>
                          <a:pt x="170" y="32"/>
                        </a:cubicBezTo>
                        <a:cubicBezTo>
                          <a:pt x="196" y="60"/>
                          <a:pt x="186" y="97"/>
                          <a:pt x="180" y="121"/>
                        </a:cubicBezTo>
                        <a:cubicBezTo>
                          <a:pt x="180" y="121"/>
                          <a:pt x="165" y="165"/>
                          <a:pt x="165" y="168"/>
                        </a:cubicBezTo>
                        <a:cubicBezTo>
                          <a:pt x="165" y="170"/>
                          <a:pt x="162" y="132"/>
                          <a:pt x="157" y="121"/>
                        </a:cubicBezTo>
                        <a:cubicBezTo>
                          <a:pt x="152" y="110"/>
                          <a:pt x="160" y="79"/>
                          <a:pt x="142" y="67"/>
                        </a:cubicBezTo>
                        <a:cubicBezTo>
                          <a:pt x="123" y="55"/>
                          <a:pt x="97" y="61"/>
                          <a:pt x="97" y="61"/>
                        </a:cubicBezTo>
                        <a:cubicBezTo>
                          <a:pt x="97" y="61"/>
                          <a:pt x="59" y="50"/>
                          <a:pt x="41" y="71"/>
                        </a:cubicBezTo>
                        <a:cubicBezTo>
                          <a:pt x="23" y="91"/>
                          <a:pt x="33" y="107"/>
                          <a:pt x="30" y="123"/>
                        </a:cubicBezTo>
                        <a:cubicBezTo>
                          <a:pt x="28" y="139"/>
                          <a:pt x="26" y="159"/>
                          <a:pt x="26" y="159"/>
                        </a:cubicBezTo>
                        <a:cubicBezTo>
                          <a:pt x="26" y="159"/>
                          <a:pt x="19" y="115"/>
                          <a:pt x="18" y="97"/>
                        </a:cubicBezTo>
                        <a:cubicBezTo>
                          <a:pt x="16" y="80"/>
                          <a:pt x="0" y="18"/>
                          <a:pt x="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682" tIns="60841" rIns="121682" bIns="6084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7615">
                      <a:defRPr/>
                    </a:pPr>
                    <a:endParaRPr lang="en-US" sz="3190" kern="0">
                      <a:solidFill>
                        <a:srgbClr val="26262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Freeform 20"/>
                  <p:cNvSpPr>
                    <a:spLocks/>
                  </p:cNvSpPr>
                  <p:nvPr/>
                </p:nvSpPr>
                <p:spPr bwMode="auto">
                  <a:xfrm>
                    <a:off x="4127500" y="2557463"/>
                    <a:ext cx="612776" cy="514350"/>
                  </a:xfrm>
                  <a:custGeom>
                    <a:avLst/>
                    <a:gdLst>
                      <a:gd name="T0" fmla="*/ 152 w 442"/>
                      <a:gd name="T1" fmla="*/ 10 h 371"/>
                      <a:gd name="T2" fmla="*/ 158 w 442"/>
                      <a:gd name="T3" fmla="*/ 40 h 371"/>
                      <a:gd name="T4" fmla="*/ 200 w 442"/>
                      <a:gd name="T5" fmla="*/ 72 h 371"/>
                      <a:gd name="T6" fmla="*/ 258 w 442"/>
                      <a:gd name="T7" fmla="*/ 14 h 371"/>
                      <a:gd name="T8" fmla="*/ 257 w 442"/>
                      <a:gd name="T9" fmla="*/ 0 h 371"/>
                      <a:gd name="T10" fmla="*/ 277 w 442"/>
                      <a:gd name="T11" fmla="*/ 19 h 371"/>
                      <a:gd name="T12" fmla="*/ 278 w 442"/>
                      <a:gd name="T13" fmla="*/ 28 h 371"/>
                      <a:gd name="T14" fmla="*/ 374 w 442"/>
                      <a:gd name="T15" fmla="*/ 56 h 371"/>
                      <a:gd name="T16" fmla="*/ 429 w 442"/>
                      <a:gd name="T17" fmla="*/ 197 h 371"/>
                      <a:gd name="T18" fmla="*/ 420 w 442"/>
                      <a:gd name="T19" fmla="*/ 336 h 371"/>
                      <a:gd name="T20" fmla="*/ 360 w 442"/>
                      <a:gd name="T21" fmla="*/ 356 h 371"/>
                      <a:gd name="T22" fmla="*/ 325 w 442"/>
                      <a:gd name="T23" fmla="*/ 352 h 371"/>
                      <a:gd name="T24" fmla="*/ 324 w 442"/>
                      <a:gd name="T25" fmla="*/ 309 h 371"/>
                      <a:gd name="T26" fmla="*/ 316 w 442"/>
                      <a:gd name="T27" fmla="*/ 252 h 371"/>
                      <a:gd name="T28" fmla="*/ 334 w 442"/>
                      <a:gd name="T29" fmla="*/ 248 h 371"/>
                      <a:gd name="T30" fmla="*/ 311 w 442"/>
                      <a:gd name="T31" fmla="*/ 226 h 371"/>
                      <a:gd name="T32" fmla="*/ 269 w 442"/>
                      <a:gd name="T33" fmla="*/ 248 h 371"/>
                      <a:gd name="T34" fmla="*/ 208 w 442"/>
                      <a:gd name="T35" fmla="*/ 237 h 371"/>
                      <a:gd name="T36" fmla="*/ 206 w 442"/>
                      <a:gd name="T37" fmla="*/ 117 h 371"/>
                      <a:gd name="T38" fmla="*/ 202 w 442"/>
                      <a:gd name="T39" fmla="*/ 105 h 371"/>
                      <a:gd name="T40" fmla="*/ 211 w 442"/>
                      <a:gd name="T41" fmla="*/ 89 h 371"/>
                      <a:gd name="T42" fmla="*/ 234 w 442"/>
                      <a:gd name="T43" fmla="*/ 73 h 371"/>
                      <a:gd name="T44" fmla="*/ 227 w 442"/>
                      <a:gd name="T45" fmla="*/ 64 h 371"/>
                      <a:gd name="T46" fmla="*/ 204 w 442"/>
                      <a:gd name="T47" fmla="*/ 81 h 371"/>
                      <a:gd name="T48" fmla="*/ 196 w 442"/>
                      <a:gd name="T49" fmla="*/ 81 h 371"/>
                      <a:gd name="T50" fmla="*/ 176 w 442"/>
                      <a:gd name="T51" fmla="*/ 68 h 371"/>
                      <a:gd name="T52" fmla="*/ 166 w 442"/>
                      <a:gd name="T53" fmla="*/ 79 h 371"/>
                      <a:gd name="T54" fmla="*/ 187 w 442"/>
                      <a:gd name="T55" fmla="*/ 91 h 371"/>
                      <a:gd name="T56" fmla="*/ 184 w 442"/>
                      <a:gd name="T57" fmla="*/ 101 h 371"/>
                      <a:gd name="T58" fmla="*/ 174 w 442"/>
                      <a:gd name="T59" fmla="*/ 117 h 371"/>
                      <a:gd name="T60" fmla="*/ 165 w 442"/>
                      <a:gd name="T61" fmla="*/ 226 h 371"/>
                      <a:gd name="T62" fmla="*/ 118 w 442"/>
                      <a:gd name="T63" fmla="*/ 227 h 371"/>
                      <a:gd name="T64" fmla="*/ 89 w 442"/>
                      <a:gd name="T65" fmla="*/ 267 h 371"/>
                      <a:gd name="T66" fmla="*/ 102 w 442"/>
                      <a:gd name="T67" fmla="*/ 275 h 371"/>
                      <a:gd name="T68" fmla="*/ 98 w 442"/>
                      <a:gd name="T69" fmla="*/ 364 h 371"/>
                      <a:gd name="T70" fmla="*/ 53 w 442"/>
                      <a:gd name="T71" fmla="*/ 367 h 371"/>
                      <a:gd name="T72" fmla="*/ 4 w 442"/>
                      <a:gd name="T73" fmla="*/ 310 h 371"/>
                      <a:gd name="T74" fmla="*/ 6 w 442"/>
                      <a:gd name="T75" fmla="*/ 180 h 371"/>
                      <a:gd name="T76" fmla="*/ 46 w 442"/>
                      <a:gd name="T77" fmla="*/ 77 h 371"/>
                      <a:gd name="T78" fmla="*/ 125 w 442"/>
                      <a:gd name="T79" fmla="*/ 46 h 371"/>
                      <a:gd name="T80" fmla="*/ 152 w 442"/>
                      <a:gd name="T81" fmla="*/ 10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42" h="371">
                        <a:moveTo>
                          <a:pt x="152" y="10"/>
                        </a:moveTo>
                        <a:cubicBezTo>
                          <a:pt x="152" y="10"/>
                          <a:pt x="149" y="27"/>
                          <a:pt x="158" y="40"/>
                        </a:cubicBezTo>
                        <a:cubicBezTo>
                          <a:pt x="168" y="53"/>
                          <a:pt x="193" y="75"/>
                          <a:pt x="200" y="72"/>
                        </a:cubicBezTo>
                        <a:cubicBezTo>
                          <a:pt x="207" y="70"/>
                          <a:pt x="255" y="26"/>
                          <a:pt x="258" y="14"/>
                        </a:cubicBezTo>
                        <a:cubicBezTo>
                          <a:pt x="261" y="2"/>
                          <a:pt x="257" y="0"/>
                          <a:pt x="257" y="0"/>
                        </a:cubicBezTo>
                        <a:cubicBezTo>
                          <a:pt x="257" y="0"/>
                          <a:pt x="276" y="15"/>
                          <a:pt x="277" y="19"/>
                        </a:cubicBezTo>
                        <a:cubicBezTo>
                          <a:pt x="278" y="24"/>
                          <a:pt x="278" y="28"/>
                          <a:pt x="278" y="28"/>
                        </a:cubicBezTo>
                        <a:cubicBezTo>
                          <a:pt x="278" y="28"/>
                          <a:pt x="346" y="34"/>
                          <a:pt x="374" y="56"/>
                        </a:cubicBezTo>
                        <a:cubicBezTo>
                          <a:pt x="402" y="78"/>
                          <a:pt x="421" y="146"/>
                          <a:pt x="429" y="197"/>
                        </a:cubicBezTo>
                        <a:cubicBezTo>
                          <a:pt x="437" y="247"/>
                          <a:pt x="442" y="316"/>
                          <a:pt x="420" y="336"/>
                        </a:cubicBezTo>
                        <a:cubicBezTo>
                          <a:pt x="398" y="356"/>
                          <a:pt x="360" y="356"/>
                          <a:pt x="360" y="356"/>
                        </a:cubicBezTo>
                        <a:cubicBezTo>
                          <a:pt x="360" y="356"/>
                          <a:pt x="328" y="360"/>
                          <a:pt x="325" y="352"/>
                        </a:cubicBezTo>
                        <a:cubicBezTo>
                          <a:pt x="323" y="344"/>
                          <a:pt x="331" y="328"/>
                          <a:pt x="324" y="309"/>
                        </a:cubicBezTo>
                        <a:cubicBezTo>
                          <a:pt x="317" y="291"/>
                          <a:pt x="310" y="263"/>
                          <a:pt x="316" y="252"/>
                        </a:cubicBezTo>
                        <a:cubicBezTo>
                          <a:pt x="334" y="248"/>
                          <a:pt x="334" y="248"/>
                          <a:pt x="334" y="248"/>
                        </a:cubicBezTo>
                        <a:cubicBezTo>
                          <a:pt x="334" y="248"/>
                          <a:pt x="328" y="225"/>
                          <a:pt x="311" y="226"/>
                        </a:cubicBezTo>
                        <a:cubicBezTo>
                          <a:pt x="294" y="227"/>
                          <a:pt x="290" y="248"/>
                          <a:pt x="269" y="248"/>
                        </a:cubicBezTo>
                        <a:cubicBezTo>
                          <a:pt x="249" y="248"/>
                          <a:pt x="208" y="237"/>
                          <a:pt x="208" y="237"/>
                        </a:cubicBezTo>
                        <a:cubicBezTo>
                          <a:pt x="206" y="117"/>
                          <a:pt x="206" y="117"/>
                          <a:pt x="206" y="117"/>
                        </a:cubicBezTo>
                        <a:cubicBezTo>
                          <a:pt x="202" y="105"/>
                          <a:pt x="202" y="105"/>
                          <a:pt x="202" y="105"/>
                        </a:cubicBezTo>
                        <a:cubicBezTo>
                          <a:pt x="211" y="89"/>
                          <a:pt x="211" y="89"/>
                          <a:pt x="211" y="89"/>
                        </a:cubicBezTo>
                        <a:cubicBezTo>
                          <a:pt x="234" y="73"/>
                          <a:pt x="234" y="73"/>
                          <a:pt x="234" y="73"/>
                        </a:cubicBezTo>
                        <a:cubicBezTo>
                          <a:pt x="227" y="64"/>
                          <a:pt x="227" y="64"/>
                          <a:pt x="227" y="64"/>
                        </a:cubicBezTo>
                        <a:cubicBezTo>
                          <a:pt x="204" y="81"/>
                          <a:pt x="204" y="81"/>
                          <a:pt x="204" y="81"/>
                        </a:cubicBezTo>
                        <a:cubicBezTo>
                          <a:pt x="196" y="81"/>
                          <a:pt x="196" y="81"/>
                          <a:pt x="196" y="81"/>
                        </a:cubicBezTo>
                        <a:cubicBezTo>
                          <a:pt x="176" y="68"/>
                          <a:pt x="176" y="68"/>
                          <a:pt x="176" y="68"/>
                        </a:cubicBezTo>
                        <a:cubicBezTo>
                          <a:pt x="166" y="79"/>
                          <a:pt x="166" y="79"/>
                          <a:pt x="166" y="79"/>
                        </a:cubicBezTo>
                        <a:cubicBezTo>
                          <a:pt x="187" y="91"/>
                          <a:pt x="187" y="91"/>
                          <a:pt x="187" y="91"/>
                        </a:cubicBezTo>
                        <a:cubicBezTo>
                          <a:pt x="184" y="101"/>
                          <a:pt x="184" y="101"/>
                          <a:pt x="184" y="101"/>
                        </a:cubicBezTo>
                        <a:cubicBezTo>
                          <a:pt x="174" y="117"/>
                          <a:pt x="174" y="117"/>
                          <a:pt x="174" y="117"/>
                        </a:cubicBezTo>
                        <a:cubicBezTo>
                          <a:pt x="165" y="226"/>
                          <a:pt x="165" y="226"/>
                          <a:pt x="165" y="226"/>
                        </a:cubicBezTo>
                        <a:cubicBezTo>
                          <a:pt x="165" y="226"/>
                          <a:pt x="136" y="221"/>
                          <a:pt x="118" y="227"/>
                        </a:cubicBezTo>
                        <a:cubicBezTo>
                          <a:pt x="100" y="234"/>
                          <a:pt x="88" y="254"/>
                          <a:pt x="89" y="267"/>
                        </a:cubicBezTo>
                        <a:cubicBezTo>
                          <a:pt x="89" y="267"/>
                          <a:pt x="88" y="276"/>
                          <a:pt x="102" y="275"/>
                        </a:cubicBezTo>
                        <a:cubicBezTo>
                          <a:pt x="102" y="275"/>
                          <a:pt x="98" y="362"/>
                          <a:pt x="98" y="364"/>
                        </a:cubicBezTo>
                        <a:cubicBezTo>
                          <a:pt x="98" y="366"/>
                          <a:pt x="76" y="371"/>
                          <a:pt x="53" y="367"/>
                        </a:cubicBezTo>
                        <a:cubicBezTo>
                          <a:pt x="31" y="364"/>
                          <a:pt x="9" y="335"/>
                          <a:pt x="4" y="310"/>
                        </a:cubicBezTo>
                        <a:cubicBezTo>
                          <a:pt x="0" y="284"/>
                          <a:pt x="2" y="210"/>
                          <a:pt x="6" y="180"/>
                        </a:cubicBezTo>
                        <a:cubicBezTo>
                          <a:pt x="11" y="150"/>
                          <a:pt x="17" y="88"/>
                          <a:pt x="46" y="77"/>
                        </a:cubicBezTo>
                        <a:cubicBezTo>
                          <a:pt x="74" y="66"/>
                          <a:pt x="114" y="56"/>
                          <a:pt x="125" y="46"/>
                        </a:cubicBezTo>
                        <a:cubicBezTo>
                          <a:pt x="135" y="35"/>
                          <a:pt x="148" y="11"/>
                          <a:pt x="15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682" tIns="60841" rIns="121682" bIns="6084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7615">
                      <a:defRPr/>
                    </a:pPr>
                    <a:endParaRPr lang="en-US" sz="3190" kern="0">
                      <a:solidFill>
                        <a:srgbClr val="26262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" name="Freeform 21"/>
                <p:cNvSpPr>
                  <a:spLocks/>
                </p:cNvSpPr>
                <p:nvPr/>
              </p:nvSpPr>
              <p:spPr bwMode="auto">
                <a:xfrm>
                  <a:off x="4267200" y="2928938"/>
                  <a:ext cx="368300" cy="120650"/>
                </a:xfrm>
                <a:custGeom>
                  <a:avLst/>
                  <a:gdLst>
                    <a:gd name="T0" fmla="*/ 230 w 266"/>
                    <a:gd name="T1" fmla="*/ 79 h 87"/>
                    <a:gd name="T2" fmla="*/ 151 w 266"/>
                    <a:gd name="T3" fmla="*/ 49 h 87"/>
                    <a:gd name="T4" fmla="*/ 82 w 266"/>
                    <a:gd name="T5" fmla="*/ 17 h 87"/>
                    <a:gd name="T6" fmla="*/ 1 w 266"/>
                    <a:gd name="T7" fmla="*/ 7 h 87"/>
                    <a:gd name="T8" fmla="*/ 0 w 266"/>
                    <a:gd name="T9" fmla="*/ 10 h 87"/>
                    <a:gd name="T10" fmla="*/ 81 w 266"/>
                    <a:gd name="T11" fmla="*/ 22 h 87"/>
                    <a:gd name="T12" fmla="*/ 230 w 266"/>
                    <a:gd name="T13" fmla="*/ 84 h 87"/>
                    <a:gd name="T14" fmla="*/ 230 w 266"/>
                    <a:gd name="T15" fmla="*/ 79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" h="87">
                      <a:moveTo>
                        <a:pt x="230" y="79"/>
                      </a:moveTo>
                      <a:cubicBezTo>
                        <a:pt x="230" y="79"/>
                        <a:pt x="182" y="65"/>
                        <a:pt x="151" y="49"/>
                      </a:cubicBezTo>
                      <a:cubicBezTo>
                        <a:pt x="120" y="33"/>
                        <a:pt x="87" y="17"/>
                        <a:pt x="82" y="17"/>
                      </a:cubicBezTo>
                      <a:cubicBezTo>
                        <a:pt x="77" y="17"/>
                        <a:pt x="25" y="0"/>
                        <a:pt x="1" y="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42" y="5"/>
                        <a:pt x="81" y="22"/>
                      </a:cubicBezTo>
                      <a:cubicBezTo>
                        <a:pt x="121" y="40"/>
                        <a:pt x="195" y="87"/>
                        <a:pt x="230" y="84"/>
                      </a:cubicBezTo>
                      <a:cubicBezTo>
                        <a:pt x="266" y="81"/>
                        <a:pt x="230" y="79"/>
                        <a:pt x="230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682" tIns="60841" rIns="121682" bIns="608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7615">
                    <a:defRPr/>
                  </a:pPr>
                  <a:endParaRPr lang="en-US" sz="3190" kern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23"/>
                <p:cNvSpPr>
                  <a:spLocks/>
                </p:cNvSpPr>
                <p:nvPr/>
              </p:nvSpPr>
              <p:spPr bwMode="auto">
                <a:xfrm>
                  <a:off x="4251325" y="3009900"/>
                  <a:ext cx="244475" cy="55563"/>
                </a:xfrm>
                <a:custGeom>
                  <a:avLst/>
                  <a:gdLst>
                    <a:gd name="T0" fmla="*/ 5 w 177"/>
                    <a:gd name="T1" fmla="*/ 32 h 40"/>
                    <a:gd name="T2" fmla="*/ 107 w 177"/>
                    <a:gd name="T3" fmla="*/ 22 h 40"/>
                    <a:gd name="T4" fmla="*/ 169 w 177"/>
                    <a:gd name="T5" fmla="*/ 0 h 40"/>
                    <a:gd name="T6" fmla="*/ 177 w 177"/>
                    <a:gd name="T7" fmla="*/ 3 h 40"/>
                    <a:gd name="T8" fmla="*/ 103 w 177"/>
                    <a:gd name="T9" fmla="*/ 29 h 40"/>
                    <a:gd name="T10" fmla="*/ 0 w 177"/>
                    <a:gd name="T11" fmla="*/ 40 h 40"/>
                    <a:gd name="T12" fmla="*/ 5 w 177"/>
                    <a:gd name="T13" fmla="*/ 3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40">
                      <a:moveTo>
                        <a:pt x="5" y="32"/>
                      </a:moveTo>
                      <a:cubicBezTo>
                        <a:pt x="5" y="32"/>
                        <a:pt x="61" y="33"/>
                        <a:pt x="107" y="22"/>
                      </a:cubicBezTo>
                      <a:cubicBezTo>
                        <a:pt x="154" y="10"/>
                        <a:pt x="169" y="0"/>
                        <a:pt x="169" y="0"/>
                      </a:cubicBezTo>
                      <a:cubicBezTo>
                        <a:pt x="177" y="3"/>
                        <a:pt x="177" y="3"/>
                        <a:pt x="177" y="3"/>
                      </a:cubicBezTo>
                      <a:cubicBezTo>
                        <a:pt x="177" y="3"/>
                        <a:pt x="142" y="22"/>
                        <a:pt x="103" y="29"/>
                      </a:cubicBezTo>
                      <a:cubicBezTo>
                        <a:pt x="64" y="36"/>
                        <a:pt x="0" y="40"/>
                        <a:pt x="0" y="40"/>
                      </a:cubicBezTo>
                      <a:lnTo>
                        <a:pt x="5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682" tIns="60841" rIns="121682" bIns="608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7615">
                    <a:defRPr/>
                  </a:pPr>
                  <a:endParaRPr lang="en-US" sz="3190" kern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9" name="TextBox 13"/>
            <p:cNvSpPr txBox="1"/>
            <p:nvPr/>
          </p:nvSpPr>
          <p:spPr>
            <a:xfrm>
              <a:off x="5257078" y="1115049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7984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53" name="Straight Connector 15"/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57" name="组合 56"/>
            <p:cNvGrpSpPr/>
            <p:nvPr/>
          </p:nvGrpSpPr>
          <p:grpSpPr>
            <a:xfrm>
              <a:off x="6880124" y="1442245"/>
              <a:ext cx="2155786" cy="636528"/>
              <a:chOff x="1739122" y="4573411"/>
              <a:chExt cx="2155786" cy="636528"/>
            </a:xfrm>
          </p:grpSpPr>
          <p:sp>
            <p:nvSpPr>
              <p:cNvPr id="58" name="TextBox 13"/>
              <p:cNvSpPr txBox="1"/>
              <p:nvPr/>
            </p:nvSpPr>
            <p:spPr>
              <a:xfrm>
                <a:off x="1739122" y="4573411"/>
                <a:ext cx="7614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TW" altLang="en-US" sz="24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簡介</a:t>
                </a:r>
                <a:endParaRPr lang="en-US" sz="24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TextBox 13"/>
              <p:cNvSpPr txBox="1"/>
              <p:nvPr/>
            </p:nvSpPr>
            <p:spPr>
              <a:xfrm>
                <a:off x="1834240" y="5025273"/>
                <a:ext cx="206066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spcBef>
                    <a:spcPct val="20000"/>
                  </a:spcBef>
                  <a:defRPr/>
                </a:pPr>
                <a:r>
                  <a:rPr lang="en-US" altLang="zh-CN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547548" y="2224821"/>
            <a:ext cx="5488362" cy="3391330"/>
            <a:chOff x="3547548" y="2190102"/>
            <a:chExt cx="5488362" cy="3391330"/>
          </a:xfrm>
        </p:grpSpPr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3547548" y="2190102"/>
              <a:ext cx="1516798" cy="1512573"/>
            </a:xfrm>
            <a:custGeom>
              <a:avLst/>
              <a:gdLst>
                <a:gd name="T0" fmla="*/ 389 w 631"/>
                <a:gd name="T1" fmla="*/ 557 h 632"/>
                <a:gd name="T2" fmla="*/ 315 w 631"/>
                <a:gd name="T3" fmla="*/ 568 h 632"/>
                <a:gd name="T4" fmla="*/ 63 w 631"/>
                <a:gd name="T5" fmla="*/ 316 h 632"/>
                <a:gd name="T6" fmla="*/ 315 w 631"/>
                <a:gd name="T7" fmla="*/ 64 h 632"/>
                <a:gd name="T8" fmla="*/ 568 w 631"/>
                <a:gd name="T9" fmla="*/ 316 h 632"/>
                <a:gd name="T10" fmla="*/ 464 w 631"/>
                <a:gd name="T11" fmla="*/ 520 h 632"/>
                <a:gd name="T12" fmla="*/ 519 w 631"/>
                <a:gd name="T13" fmla="*/ 557 h 632"/>
                <a:gd name="T14" fmla="*/ 631 w 631"/>
                <a:gd name="T15" fmla="*/ 316 h 632"/>
                <a:gd name="T16" fmla="*/ 315 w 631"/>
                <a:gd name="T17" fmla="*/ 0 h 632"/>
                <a:gd name="T18" fmla="*/ 0 w 631"/>
                <a:gd name="T19" fmla="*/ 316 h 632"/>
                <a:gd name="T20" fmla="*/ 315 w 631"/>
                <a:gd name="T21" fmla="*/ 632 h 632"/>
                <a:gd name="T22" fmla="*/ 464 w 631"/>
                <a:gd name="T23" fmla="*/ 595 h 632"/>
                <a:gd name="T24" fmla="*/ 389 w 631"/>
                <a:gd name="T25" fmla="*/ 55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2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4"/>
                    <a:pt x="315" y="64"/>
                  </a:cubicBezTo>
                  <a:cubicBezTo>
                    <a:pt x="455" y="64"/>
                    <a:pt x="568" y="177"/>
                    <a:pt x="568" y="316"/>
                  </a:cubicBezTo>
                  <a:cubicBezTo>
                    <a:pt x="568" y="400"/>
                    <a:pt x="527" y="474"/>
                    <a:pt x="464" y="520"/>
                  </a:cubicBezTo>
                  <a:cubicBezTo>
                    <a:pt x="484" y="530"/>
                    <a:pt x="502" y="543"/>
                    <a:pt x="519" y="557"/>
                  </a:cubicBezTo>
                  <a:cubicBezTo>
                    <a:pt x="588" y="499"/>
                    <a:pt x="631" y="413"/>
                    <a:pt x="631" y="316"/>
                  </a:cubicBezTo>
                  <a:cubicBezTo>
                    <a:pt x="631" y="142"/>
                    <a:pt x="490" y="0"/>
                    <a:pt x="315" y="0"/>
                  </a:cubicBezTo>
                  <a:cubicBezTo>
                    <a:pt x="141" y="0"/>
                    <a:pt x="0" y="142"/>
                    <a:pt x="0" y="316"/>
                  </a:cubicBezTo>
                  <a:cubicBezTo>
                    <a:pt x="0" y="491"/>
                    <a:pt x="141" y="632"/>
                    <a:pt x="315" y="632"/>
                  </a:cubicBezTo>
                  <a:cubicBezTo>
                    <a:pt x="369" y="632"/>
                    <a:pt x="420" y="618"/>
                    <a:pt x="464" y="595"/>
                  </a:cubicBezTo>
                  <a:cubicBezTo>
                    <a:pt x="442" y="578"/>
                    <a:pt x="416" y="566"/>
                    <a:pt x="389" y="557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 noChangeAspect="1" noEditPoints="1"/>
            </p:cNvSpPr>
            <p:nvPr/>
          </p:nvSpPr>
          <p:spPr bwMode="auto">
            <a:xfrm>
              <a:off x="4086156" y="4948938"/>
              <a:ext cx="439582" cy="632494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TextBox 37"/>
            <p:cNvSpPr txBox="1"/>
            <p:nvPr/>
          </p:nvSpPr>
          <p:spPr>
            <a:xfrm>
              <a:off x="5209076" y="2270956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7984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54" name="Straight Connector 46"/>
            <p:cNvCxnSpPr/>
            <p:nvPr/>
          </p:nvCxnSpPr>
          <p:spPr>
            <a:xfrm>
              <a:off x="6630955" y="2580180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0" name="组合 59"/>
            <p:cNvGrpSpPr/>
            <p:nvPr/>
          </p:nvGrpSpPr>
          <p:grpSpPr>
            <a:xfrm>
              <a:off x="6975242" y="2598088"/>
              <a:ext cx="2060668" cy="625682"/>
              <a:chOff x="1834240" y="4562105"/>
              <a:chExt cx="2060668" cy="625682"/>
            </a:xfrm>
          </p:grpSpPr>
          <p:sp>
            <p:nvSpPr>
              <p:cNvPr id="61" name="TextBox 13"/>
              <p:cNvSpPr txBox="1"/>
              <p:nvPr/>
            </p:nvSpPr>
            <p:spPr>
              <a:xfrm>
                <a:off x="1834240" y="4562105"/>
                <a:ext cx="9724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TW" altLang="en-US" sz="24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程式碼</a:t>
                </a:r>
                <a:endParaRPr lang="en-US" sz="24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TextBox 13"/>
              <p:cNvSpPr txBox="1"/>
              <p:nvPr/>
            </p:nvSpPr>
            <p:spPr>
              <a:xfrm>
                <a:off x="1834240" y="5003121"/>
                <a:ext cx="206066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spcBef>
                    <a:spcPct val="20000"/>
                  </a:spcBef>
                  <a:defRPr/>
                </a:pPr>
                <a:r>
                  <a:rPr lang="en-US" altLang="zh-CN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Programming code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547548" y="3345656"/>
            <a:ext cx="5488362" cy="1512573"/>
            <a:chOff x="3547548" y="3345656"/>
            <a:chExt cx="5488362" cy="1512573"/>
          </a:xfrm>
        </p:grpSpPr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547548" y="3345656"/>
              <a:ext cx="1516798" cy="1512573"/>
            </a:xfrm>
            <a:custGeom>
              <a:avLst/>
              <a:gdLst>
                <a:gd name="T0" fmla="*/ 389 w 631"/>
                <a:gd name="T1" fmla="*/ 557 h 631"/>
                <a:gd name="T2" fmla="*/ 315 w 631"/>
                <a:gd name="T3" fmla="*/ 568 h 631"/>
                <a:gd name="T4" fmla="*/ 63 w 631"/>
                <a:gd name="T5" fmla="*/ 316 h 631"/>
                <a:gd name="T6" fmla="*/ 315 w 631"/>
                <a:gd name="T7" fmla="*/ 63 h 631"/>
                <a:gd name="T8" fmla="*/ 568 w 631"/>
                <a:gd name="T9" fmla="*/ 316 h 631"/>
                <a:gd name="T10" fmla="*/ 464 w 631"/>
                <a:gd name="T11" fmla="*/ 519 h 631"/>
                <a:gd name="T12" fmla="*/ 519 w 631"/>
                <a:gd name="T13" fmla="*/ 557 h 631"/>
                <a:gd name="T14" fmla="*/ 631 w 631"/>
                <a:gd name="T15" fmla="*/ 316 h 631"/>
                <a:gd name="T16" fmla="*/ 315 w 631"/>
                <a:gd name="T17" fmla="*/ 0 h 631"/>
                <a:gd name="T18" fmla="*/ 0 w 631"/>
                <a:gd name="T19" fmla="*/ 316 h 631"/>
                <a:gd name="T20" fmla="*/ 315 w 631"/>
                <a:gd name="T21" fmla="*/ 631 h 631"/>
                <a:gd name="T22" fmla="*/ 464 w 631"/>
                <a:gd name="T23" fmla="*/ 594 h 631"/>
                <a:gd name="T24" fmla="*/ 389 w 631"/>
                <a:gd name="T25" fmla="*/ 55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1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6"/>
                    <a:pt x="176" y="63"/>
                    <a:pt x="315" y="63"/>
                  </a:cubicBezTo>
                  <a:cubicBezTo>
                    <a:pt x="455" y="63"/>
                    <a:pt x="568" y="176"/>
                    <a:pt x="568" y="316"/>
                  </a:cubicBezTo>
                  <a:cubicBezTo>
                    <a:pt x="568" y="399"/>
                    <a:pt x="527" y="473"/>
                    <a:pt x="464" y="519"/>
                  </a:cubicBezTo>
                  <a:cubicBezTo>
                    <a:pt x="484" y="530"/>
                    <a:pt x="502" y="542"/>
                    <a:pt x="519" y="557"/>
                  </a:cubicBezTo>
                  <a:cubicBezTo>
                    <a:pt x="588" y="499"/>
                    <a:pt x="631" y="412"/>
                    <a:pt x="631" y="316"/>
                  </a:cubicBez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1"/>
                    <a:pt x="315" y="631"/>
                  </a:cubicBezTo>
                  <a:cubicBezTo>
                    <a:pt x="369" y="631"/>
                    <a:pt x="420" y="618"/>
                    <a:pt x="464" y="594"/>
                  </a:cubicBezTo>
                  <a:cubicBezTo>
                    <a:pt x="442" y="578"/>
                    <a:pt x="416" y="565"/>
                    <a:pt x="389" y="557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5"/>
            <p:cNvSpPr>
              <a:spLocks noEditPoints="1"/>
            </p:cNvSpPr>
            <p:nvPr/>
          </p:nvSpPr>
          <p:spPr bwMode="auto">
            <a:xfrm>
              <a:off x="4021730" y="3877007"/>
              <a:ext cx="599825" cy="449872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Box 36"/>
            <p:cNvSpPr txBox="1"/>
            <p:nvPr/>
          </p:nvSpPr>
          <p:spPr>
            <a:xfrm>
              <a:off x="5196401" y="3426865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7984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  <p:cxnSp>
          <p:nvCxnSpPr>
            <p:cNvPr id="55" name="Straight Connector 47"/>
            <p:cNvCxnSpPr/>
            <p:nvPr/>
          </p:nvCxnSpPr>
          <p:spPr>
            <a:xfrm>
              <a:off x="6630955" y="3736087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3" name="组合 62"/>
            <p:cNvGrpSpPr/>
            <p:nvPr/>
          </p:nvGrpSpPr>
          <p:grpSpPr>
            <a:xfrm>
              <a:off x="6880123" y="3769163"/>
              <a:ext cx="2155787" cy="609019"/>
              <a:chOff x="1739121" y="4573411"/>
              <a:chExt cx="2155787" cy="609019"/>
            </a:xfrm>
          </p:grpSpPr>
          <p:sp>
            <p:nvSpPr>
              <p:cNvPr id="64" name="TextBox 13"/>
              <p:cNvSpPr txBox="1"/>
              <p:nvPr/>
            </p:nvSpPr>
            <p:spPr>
              <a:xfrm>
                <a:off x="1739121" y="4573411"/>
                <a:ext cx="13989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TW" altLang="en-US" sz="24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功能展示</a:t>
                </a:r>
                <a:endParaRPr lang="en-US" sz="24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TextBox 13"/>
              <p:cNvSpPr txBox="1"/>
              <p:nvPr/>
            </p:nvSpPr>
            <p:spPr>
              <a:xfrm>
                <a:off x="1834240" y="4997764"/>
                <a:ext cx="206066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spcBef>
                    <a:spcPct val="20000"/>
                  </a:spcBef>
                  <a:defRPr/>
                </a:pPr>
                <a:r>
                  <a:rPr lang="en-US" altLang="zh-CN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Function demonstration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547548" y="2767288"/>
            <a:ext cx="5488362" cy="3248611"/>
            <a:chOff x="3547548" y="2767288"/>
            <a:chExt cx="5488362" cy="3248611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3547548" y="4501212"/>
              <a:ext cx="1516798" cy="1514687"/>
            </a:xfrm>
            <a:custGeom>
              <a:avLst/>
              <a:gdLst>
                <a:gd name="T0" fmla="*/ 568 w 631"/>
                <a:gd name="T1" fmla="*/ 316 h 632"/>
                <a:gd name="T2" fmla="*/ 315 w 631"/>
                <a:gd name="T3" fmla="*/ 568 h 632"/>
                <a:gd name="T4" fmla="*/ 63 w 631"/>
                <a:gd name="T5" fmla="*/ 316 h 632"/>
                <a:gd name="T6" fmla="*/ 315 w 631"/>
                <a:gd name="T7" fmla="*/ 64 h 632"/>
                <a:gd name="T8" fmla="*/ 568 w 631"/>
                <a:gd name="T9" fmla="*/ 316 h 632"/>
                <a:gd name="T10" fmla="*/ 631 w 631"/>
                <a:gd name="T11" fmla="*/ 316 h 632"/>
                <a:gd name="T12" fmla="*/ 315 w 631"/>
                <a:gd name="T13" fmla="*/ 0 h 632"/>
                <a:gd name="T14" fmla="*/ 0 w 631"/>
                <a:gd name="T15" fmla="*/ 316 h 632"/>
                <a:gd name="T16" fmla="*/ 315 w 631"/>
                <a:gd name="T17" fmla="*/ 632 h 632"/>
                <a:gd name="T18" fmla="*/ 631 w 631"/>
                <a:gd name="T19" fmla="*/ 31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32">
                  <a:moveTo>
                    <a:pt x="568" y="316"/>
                  </a:moveTo>
                  <a:cubicBezTo>
                    <a:pt x="568" y="455"/>
                    <a:pt x="455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4"/>
                    <a:pt x="315" y="64"/>
                  </a:cubicBezTo>
                  <a:cubicBezTo>
                    <a:pt x="455" y="64"/>
                    <a:pt x="568" y="177"/>
                    <a:pt x="568" y="316"/>
                  </a:cubicBezTo>
                  <a:moveTo>
                    <a:pt x="631" y="316"/>
                  </a:move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2"/>
                    <a:pt x="315" y="632"/>
                  </a:cubicBezTo>
                  <a:cubicBezTo>
                    <a:pt x="490" y="632"/>
                    <a:pt x="631" y="490"/>
                    <a:pt x="631" y="316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65"/>
            <p:cNvSpPr>
              <a:spLocks noChangeAspect="1" noEditPoints="1"/>
            </p:cNvSpPr>
            <p:nvPr/>
          </p:nvSpPr>
          <p:spPr bwMode="auto">
            <a:xfrm>
              <a:off x="4011515" y="2767288"/>
              <a:ext cx="539044" cy="491201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35"/>
            <p:cNvSpPr txBox="1"/>
            <p:nvPr/>
          </p:nvSpPr>
          <p:spPr>
            <a:xfrm>
              <a:off x="5158375" y="4582771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7984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</a:p>
          </p:txBody>
        </p:sp>
        <p:cxnSp>
          <p:nvCxnSpPr>
            <p:cNvPr id="56" name="Straight Connector 48"/>
            <p:cNvCxnSpPr/>
            <p:nvPr/>
          </p:nvCxnSpPr>
          <p:spPr>
            <a:xfrm>
              <a:off x="6630955" y="4891995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6" name="组合 65"/>
            <p:cNvGrpSpPr/>
            <p:nvPr/>
          </p:nvGrpSpPr>
          <p:grpSpPr>
            <a:xfrm>
              <a:off x="6880123" y="4905519"/>
              <a:ext cx="2155787" cy="592356"/>
              <a:chOff x="1739121" y="4553861"/>
              <a:chExt cx="2155787" cy="592356"/>
            </a:xfrm>
          </p:grpSpPr>
          <p:sp>
            <p:nvSpPr>
              <p:cNvPr id="67" name="TextBox 13"/>
              <p:cNvSpPr txBox="1"/>
              <p:nvPr/>
            </p:nvSpPr>
            <p:spPr>
              <a:xfrm>
                <a:off x="1739121" y="4553861"/>
                <a:ext cx="126297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TW" altLang="en-US" sz="24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問題時間</a:t>
                </a:r>
                <a:endParaRPr lang="en-US" sz="24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TextBox 13"/>
              <p:cNvSpPr txBox="1"/>
              <p:nvPr/>
            </p:nvSpPr>
            <p:spPr>
              <a:xfrm>
                <a:off x="1834240" y="4961551"/>
                <a:ext cx="206066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817">
                  <a:spcBef>
                    <a:spcPct val="20000"/>
                  </a:spcBef>
                  <a:defRPr/>
                </a:pPr>
                <a:r>
                  <a:rPr lang="en-US" altLang="zh-CN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Q</a:t>
                </a:r>
                <a:r>
                  <a:rPr lang="zh-TW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&amp;</a:t>
                </a:r>
                <a:r>
                  <a:rPr lang="zh-TW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TW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</a:t>
                </a:r>
                <a:endPara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D6861B-9F9F-441F-B090-40CC586E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2/24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6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9C25CC9-673D-4DE1-90CF-12AC1E2CA6AE}"/>
              </a:ext>
            </a:extLst>
          </p:cNvPr>
          <p:cNvSpPr/>
          <p:nvPr/>
        </p:nvSpPr>
        <p:spPr>
          <a:xfrm>
            <a:off x="1700425" y="2138029"/>
            <a:ext cx="9119973" cy="1227471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69C05-261C-4128-B199-406B12A5C02D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929DC-32D5-4595-8F35-42FEE0ED1A82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9B50AA01-2A7E-44E0-A876-345D012F7F72}"/>
              </a:ext>
            </a:extLst>
          </p:cNvPr>
          <p:cNvSpPr txBox="1"/>
          <p:nvPr/>
        </p:nvSpPr>
        <p:spPr>
          <a:xfrm>
            <a:off x="520121" y="596319"/>
            <a:ext cx="514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3: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抓特徵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EC6D2E-A1C8-43AF-9EA0-00128000DF96}"/>
              </a:ext>
            </a:extLst>
          </p:cNvPr>
          <p:cNvSpPr/>
          <p:nvPr/>
        </p:nvSpPr>
        <p:spPr>
          <a:xfrm>
            <a:off x="1675025" y="2138029"/>
            <a:ext cx="9145373" cy="122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5A25E6-80F3-44D3-8AE7-C3BD080D8B2D}"/>
              </a:ext>
            </a:extLst>
          </p:cNvPr>
          <p:cNvSpPr txBox="1"/>
          <p:nvPr/>
        </p:nvSpPr>
        <p:spPr>
          <a:xfrm>
            <a:off x="1858340" y="2527939"/>
            <a:ext cx="863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HOG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的方式找到圖的灰階值梯度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0D9C96-EE6B-4933-BEB1-92195786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F0EEE5CF-9614-40E1-9A77-7E04CB289E03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20/24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7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C8974D-6E01-4A02-8814-DFA262A10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6" y="2147094"/>
            <a:ext cx="9101581" cy="368220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EC8B34-69E8-4509-85D3-7F2DDB490C49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A2210D2B-1F98-4AB5-9632-5B52E7AA95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DAE7B6E-50DF-45B3-9453-8DF6BDC573AA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用</a:t>
            </a:r>
            <a:r>
              <a:rPr lang="en-US" altLang="zh-TW" sz="3600" dirty="0">
                <a:solidFill>
                  <a:schemeClr val="bg1"/>
                </a:solidFill>
              </a:rPr>
              <a:t>HOG</a:t>
            </a:r>
            <a:r>
              <a:rPr lang="zh-TW" altLang="en-US" sz="3600" dirty="0">
                <a:solidFill>
                  <a:schemeClr val="bg1"/>
                </a:solidFill>
              </a:rPr>
              <a:t>找灰階值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35D705E7-3D8E-491A-9F40-8DE1590C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79D38A95-A72E-4C4D-9A95-64D0340703BB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21/24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0069C05-261C-4128-B199-406B12A5C02D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929DC-32D5-4595-8F35-42FEE0ED1A82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9B50AA01-2A7E-44E0-A876-345D012F7F72}"/>
              </a:ext>
            </a:extLst>
          </p:cNvPr>
          <p:cNvSpPr txBox="1"/>
          <p:nvPr/>
        </p:nvSpPr>
        <p:spPr>
          <a:xfrm>
            <a:off x="520121" y="596319"/>
            <a:ext cx="79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4: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與</a:t>
            </a:r>
            <a:r>
              <a:rPr lang="en-US" altLang="zh-TW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比對相似度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1D3F12-8FA2-4E24-8948-516523CF68C1}"/>
              </a:ext>
            </a:extLst>
          </p:cNvPr>
          <p:cNvSpPr/>
          <p:nvPr/>
        </p:nvSpPr>
        <p:spPr>
          <a:xfrm>
            <a:off x="1738525" y="2747629"/>
            <a:ext cx="9119973" cy="1227471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AF4404-9883-47F3-9732-96C975658863}"/>
              </a:ext>
            </a:extLst>
          </p:cNvPr>
          <p:cNvSpPr/>
          <p:nvPr/>
        </p:nvSpPr>
        <p:spPr>
          <a:xfrm>
            <a:off x="1713125" y="2747629"/>
            <a:ext cx="9145373" cy="12274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4F66C7-CC53-4A28-BF74-2B76E3EB0A7D}"/>
              </a:ext>
            </a:extLst>
          </p:cNvPr>
          <p:cNvSpPr txBox="1"/>
          <p:nvPr/>
        </p:nvSpPr>
        <p:spPr>
          <a:xfrm>
            <a:off x="1969881" y="2945865"/>
            <a:ext cx="863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把抓到的特徵去跟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database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裡面每一個人去做比較，試著找出跟特徵最相符的結果。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E86B5-4150-4EF7-922D-BF0E1990A273}"/>
              </a:ext>
            </a:extLst>
          </p:cNvPr>
          <p:cNvSpPr/>
          <p:nvPr/>
        </p:nvSpPr>
        <p:spPr>
          <a:xfrm>
            <a:off x="1" y="1367172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11FE66-0579-413B-B36C-F5D907E55F57}"/>
              </a:ext>
            </a:extLst>
          </p:cNvPr>
          <p:cNvSpPr/>
          <p:nvPr/>
        </p:nvSpPr>
        <p:spPr>
          <a:xfrm>
            <a:off x="367721" y="1367171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FC35B8D7-3F2D-45E1-ABE5-8EEDC80945DC}"/>
              </a:ext>
            </a:extLst>
          </p:cNvPr>
          <p:cNvSpPr txBox="1"/>
          <p:nvPr/>
        </p:nvSpPr>
        <p:spPr>
          <a:xfrm>
            <a:off x="520121" y="1367172"/>
            <a:ext cx="79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5:</a:t>
            </a:r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顯示比對結果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9D2FB7-A1E6-4504-A7B2-ABF79898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8387AAB7-8AC6-4A9A-B1E5-36E4303397E8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22/24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D2A2273-C330-4DCC-AD23-B366A3085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67" y="1607246"/>
            <a:ext cx="9275866" cy="2055019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70CA80-730A-4846-9497-ECBED9DC63DB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Freeform 65">
            <a:extLst>
              <a:ext uri="{FF2B5EF4-FFF2-40B4-BE49-F238E27FC236}">
                <a16:creationId xmlns:a16="http://schemas.microsoft.com/office/drawing/2014/main" id="{5D7E2BD9-AB58-4193-B522-936ABCC41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D9F6395-BBE0-46E3-A7AB-424410AE3C52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找出與特徵最合的結果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4EA3064-C433-4CDF-BEF0-133775161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33" y="1607246"/>
            <a:ext cx="8651134" cy="4718333"/>
          </a:xfrm>
          <a:prstGeom prst="rect">
            <a:avLst/>
          </a:prstGeom>
        </p:spPr>
      </p:pic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97551524-7A47-4B6D-9B31-767FBB0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0" name="投影片編號版面配置區 2">
            <a:extLst>
              <a:ext uri="{FF2B5EF4-FFF2-40B4-BE49-F238E27FC236}">
                <a16:creationId xmlns:a16="http://schemas.microsoft.com/office/drawing/2014/main" id="{572B19FC-092D-4FAA-BD11-4E443B3C90E2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23/24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A4D42-2E5A-4861-80DA-F5EDDD01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i="1" dirty="0">
                <a:solidFill>
                  <a:srgbClr val="00B0F0"/>
                </a:solidFill>
              </a:rPr>
              <a:t>https://www.mathworks.com/matlabcentral/fileexchange/53849-code-for-face-recognition-with-matlab-webinar 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(sample code)</a:t>
            </a:r>
          </a:p>
          <a:p>
            <a:pPr marL="0" indent="0">
              <a:buNone/>
            </a:pPr>
            <a:r>
              <a:rPr lang="en-US" altLang="zh-TW" i="1" u="sng" dirty="0">
                <a:solidFill>
                  <a:srgbClr val="00B0F0"/>
                </a:solidFill>
              </a:rPr>
              <a:t>http://www.cl.cam.ac.uk/research/dtg/attarchive/facedatabase.html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(face database)</a:t>
            </a:r>
          </a:p>
          <a:p>
            <a:pPr marL="0" indent="0">
              <a:buNone/>
            </a:pPr>
            <a:r>
              <a:rPr lang="en-US" altLang="zh-TW" i="1" dirty="0">
                <a:solidFill>
                  <a:srgbClr val="00B0F0"/>
                </a:solidFill>
              </a:rPr>
              <a:t>https://www.mathworks.com/help/vision/ref/vision.cascadeobjectdetector-system-object.html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(face detect)</a:t>
            </a: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EEB73-B266-49E4-A8FE-39A28D81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964694-92A2-499F-8BB9-199F3D687159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Freeform 65">
            <a:extLst>
              <a:ext uri="{FF2B5EF4-FFF2-40B4-BE49-F238E27FC236}">
                <a16:creationId xmlns:a16="http://schemas.microsoft.com/office/drawing/2014/main" id="{716C8B18-8D56-45ED-B236-12DEF45FB0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2FA3D7A-0649-4E55-A0B0-54585B79A060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</a:rPr>
              <a:t>Reference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AC898A-30DE-4427-8E35-70BD90FA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00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從電腦輸入圖片變成</a:t>
            </a:r>
            <a:r>
              <a:rPr lang="en-US" altLang="zh-TW" dirty="0">
                <a:solidFill>
                  <a:schemeClr val="bg1"/>
                </a:solidFill>
              </a:rPr>
              <a:t>webcam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讓電腦自動裁切圖片的大小跟轉</a:t>
            </a:r>
            <a:r>
              <a:rPr lang="en-US" altLang="zh-TW" dirty="0">
                <a:solidFill>
                  <a:schemeClr val="bg1"/>
                </a:solidFill>
              </a:rPr>
              <a:t>.</a:t>
            </a:r>
            <a:r>
              <a:rPr lang="en-US" altLang="zh-TW" dirty="0" err="1">
                <a:solidFill>
                  <a:schemeClr val="bg1"/>
                </a:solidFill>
              </a:rPr>
              <a:t>pgm</a:t>
            </a:r>
            <a:r>
              <a:rPr lang="zh-TW" altLang="en-US" dirty="0">
                <a:solidFill>
                  <a:schemeClr val="bg1"/>
                </a:solidFill>
              </a:rPr>
              <a:t>檔</a:t>
            </a: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利用</a:t>
            </a:r>
            <a:r>
              <a:rPr lang="en-US" altLang="zh-TW" dirty="0">
                <a:solidFill>
                  <a:schemeClr val="bg1"/>
                </a:solidFill>
              </a:rPr>
              <a:t>step function</a:t>
            </a:r>
            <a:r>
              <a:rPr lang="zh-TW" altLang="en-US" dirty="0">
                <a:solidFill>
                  <a:schemeClr val="bg1"/>
                </a:solidFill>
              </a:rPr>
              <a:t>把</a:t>
            </a:r>
            <a:r>
              <a:rPr lang="en-US" altLang="zh-TW" dirty="0" err="1">
                <a:solidFill>
                  <a:schemeClr val="bg1"/>
                </a:solidFill>
              </a:rPr>
              <a:t>facedetect</a:t>
            </a: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en-US" altLang="zh-TW" dirty="0">
                <a:solidFill>
                  <a:schemeClr val="bg1"/>
                </a:solidFill>
              </a:rPr>
              <a:t>output</a:t>
            </a:r>
            <a:r>
              <a:rPr lang="zh-TW" altLang="en-US" dirty="0">
                <a:solidFill>
                  <a:schemeClr val="bg1"/>
                </a:solidFill>
              </a:rPr>
              <a:t>跟</a:t>
            </a:r>
            <a:r>
              <a:rPr lang="en-US" altLang="zh-TW" dirty="0" err="1">
                <a:solidFill>
                  <a:schemeClr val="bg1"/>
                </a:solidFill>
              </a:rPr>
              <a:t>facerecognition</a:t>
            </a:r>
            <a:r>
              <a:rPr lang="zh-TW" altLang="en-US" dirty="0">
                <a:solidFill>
                  <a:schemeClr val="bg1"/>
                </a:solidFill>
              </a:rPr>
              <a:t>程式碼進行結合</a:t>
            </a: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簡化既有的程式碼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提高運算速度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更改</a:t>
            </a:r>
            <a:r>
              <a:rPr lang="en-US" altLang="zh-TW" dirty="0">
                <a:solidFill>
                  <a:schemeClr val="bg1"/>
                </a:solidFill>
              </a:rPr>
              <a:t>database</a:t>
            </a:r>
            <a:r>
              <a:rPr lang="zh-TW" altLang="en-US" dirty="0">
                <a:solidFill>
                  <a:schemeClr val="bg1"/>
                </a:solidFill>
              </a:rPr>
              <a:t>裡面的</a:t>
            </a:r>
            <a:r>
              <a:rPr lang="en-US" altLang="zh-TW" dirty="0" err="1">
                <a:solidFill>
                  <a:schemeClr val="bg1"/>
                </a:solidFill>
              </a:rPr>
              <a:t>personLabel</a:t>
            </a:r>
            <a:r>
              <a:rPr lang="zh-TW" altLang="en-US" dirty="0">
                <a:solidFill>
                  <a:schemeClr val="bg1"/>
                </a:solidFill>
              </a:rPr>
              <a:t>，讓電腦一辨識完就可以正確對應</a:t>
            </a:r>
            <a:r>
              <a:rPr lang="en-US" altLang="zh-TW" dirty="0">
                <a:solidFill>
                  <a:schemeClr val="bg1"/>
                </a:solidFill>
              </a:rPr>
              <a:t>database</a:t>
            </a:r>
            <a:r>
              <a:rPr lang="zh-TW" altLang="en-US" dirty="0">
                <a:solidFill>
                  <a:schemeClr val="bg1"/>
                </a:solidFill>
              </a:rPr>
              <a:t>中的順序並顯示名字</a:t>
            </a:r>
            <a:r>
              <a:rPr lang="en-US" altLang="zh-TW" dirty="0">
                <a:solidFill>
                  <a:schemeClr val="bg1"/>
                </a:solidFill>
              </a:rPr>
              <a:t>(original code</a:t>
            </a:r>
            <a:r>
              <a:rPr lang="zh-TW" altLang="en-US" dirty="0">
                <a:solidFill>
                  <a:schemeClr val="bg1"/>
                </a:solidFill>
              </a:rPr>
              <a:t> 順序混亂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307264-FD6B-478E-B2BA-BD40366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785E-6F95-4B6B-8C56-03766AA959BB}"/>
              </a:ext>
            </a:extLst>
          </p:cNvPr>
          <p:cNvSpPr/>
          <p:nvPr/>
        </p:nvSpPr>
        <p:spPr>
          <a:xfrm>
            <a:off x="0" y="685740"/>
            <a:ext cx="4318000" cy="66046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Freeform 65">
            <a:extLst>
              <a:ext uri="{FF2B5EF4-FFF2-40B4-BE49-F238E27FC236}">
                <a16:creationId xmlns:a16="http://schemas.microsoft.com/office/drawing/2014/main" id="{5FAE2008-79FB-422D-ABD4-02812D3D75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15" y="343575"/>
            <a:ext cx="750985" cy="68433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604D14F-9CFC-4F67-A90C-86ECC453CA4D}"/>
              </a:ext>
            </a:extLst>
          </p:cNvPr>
          <p:cNvSpPr txBox="1">
            <a:spLocks/>
          </p:cNvSpPr>
          <p:nvPr/>
        </p:nvSpPr>
        <p:spPr>
          <a:xfrm>
            <a:off x="1041400" y="4246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chemeClr val="bg1"/>
                </a:solidFill>
              </a:rPr>
              <a:t>我們修改的地方</a:t>
            </a:r>
          </a:p>
        </p:txBody>
      </p:sp>
    </p:spTree>
    <p:extLst>
      <p:ext uri="{BB962C8B-B14F-4D97-AF65-F5344CB8AC3E}">
        <p14:creationId xmlns:p14="http://schemas.microsoft.com/office/powerpoint/2010/main" val="1712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5"/>
          <p:cNvSpPr/>
          <p:nvPr/>
        </p:nvSpPr>
        <p:spPr>
          <a:xfrm rot="7298790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6"/>
          <p:cNvSpPr/>
          <p:nvPr/>
        </p:nvSpPr>
        <p:spPr>
          <a:xfrm rot="7986329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17"/>
          <p:cNvSpPr/>
          <p:nvPr/>
        </p:nvSpPr>
        <p:spPr>
          <a:xfrm rot="13536523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18"/>
          <p:cNvSpPr/>
          <p:nvPr/>
        </p:nvSpPr>
        <p:spPr>
          <a:xfrm rot="19780239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 rot="21580239">
            <a:off x="2633137" y="2576115"/>
            <a:ext cx="6745443" cy="2359133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6464" y="127210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9B7FAD-00C3-4ABE-AEB2-BABD69530738}"/>
              </a:ext>
            </a:extLst>
          </p:cNvPr>
          <p:cNvSpPr txBox="1"/>
          <p:nvPr/>
        </p:nvSpPr>
        <p:spPr>
          <a:xfrm>
            <a:off x="3632491" y="3292883"/>
            <a:ext cx="538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dirty="0">
                <a:solidFill>
                  <a:schemeClr val="bg1"/>
                </a:solidFill>
              </a:rPr>
              <a:t>Q&amp;A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2DD447-6C36-470B-8769-3F2D223C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E21E159B-63B6-4E9A-B3CE-FE583653A5D7}"/>
              </a:ext>
            </a:extLst>
          </p:cNvPr>
          <p:cNvSpPr txBox="1">
            <a:spLocks/>
          </p:cNvSpPr>
          <p:nvPr/>
        </p:nvSpPr>
        <p:spPr>
          <a:xfrm>
            <a:off x="11112500" y="635634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24/24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簡介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5"/>
          <p:cNvSpPr/>
          <p:nvPr/>
        </p:nvSpPr>
        <p:spPr>
          <a:xfrm rot="7318551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6"/>
          <p:cNvSpPr/>
          <p:nvPr/>
        </p:nvSpPr>
        <p:spPr>
          <a:xfrm rot="8006090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7"/>
          <p:cNvSpPr/>
          <p:nvPr/>
        </p:nvSpPr>
        <p:spPr>
          <a:xfrm rot="13556284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8"/>
          <p:cNvSpPr/>
          <p:nvPr/>
        </p:nvSpPr>
        <p:spPr>
          <a:xfrm rot="19800000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558346" y="2577877"/>
            <a:ext cx="6819900" cy="234314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AB64A7FC-A7A7-4102-B3C2-08F63027854A}"/>
              </a:ext>
            </a:extLst>
          </p:cNvPr>
          <p:cNvSpPr>
            <a:spLocks/>
          </p:cNvSpPr>
          <p:nvPr/>
        </p:nvSpPr>
        <p:spPr bwMode="auto">
          <a:xfrm>
            <a:off x="5757691" y="1788861"/>
            <a:ext cx="421210" cy="321787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615"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488F5509-E24B-4AE5-82BA-1D01640A25D3}"/>
              </a:ext>
            </a:extLst>
          </p:cNvPr>
          <p:cNvSpPr>
            <a:spLocks/>
          </p:cNvSpPr>
          <p:nvPr/>
        </p:nvSpPr>
        <p:spPr bwMode="auto">
          <a:xfrm>
            <a:off x="5508010" y="2199826"/>
            <a:ext cx="994390" cy="962474"/>
          </a:xfrm>
          <a:custGeom>
            <a:avLst/>
            <a:gdLst>
              <a:gd name="T0" fmla="*/ 152 w 442"/>
              <a:gd name="T1" fmla="*/ 10 h 371"/>
              <a:gd name="T2" fmla="*/ 158 w 442"/>
              <a:gd name="T3" fmla="*/ 40 h 371"/>
              <a:gd name="T4" fmla="*/ 200 w 442"/>
              <a:gd name="T5" fmla="*/ 72 h 371"/>
              <a:gd name="T6" fmla="*/ 258 w 442"/>
              <a:gd name="T7" fmla="*/ 14 h 371"/>
              <a:gd name="T8" fmla="*/ 257 w 442"/>
              <a:gd name="T9" fmla="*/ 0 h 371"/>
              <a:gd name="T10" fmla="*/ 277 w 442"/>
              <a:gd name="T11" fmla="*/ 19 h 371"/>
              <a:gd name="T12" fmla="*/ 278 w 442"/>
              <a:gd name="T13" fmla="*/ 28 h 371"/>
              <a:gd name="T14" fmla="*/ 374 w 442"/>
              <a:gd name="T15" fmla="*/ 56 h 371"/>
              <a:gd name="T16" fmla="*/ 429 w 442"/>
              <a:gd name="T17" fmla="*/ 197 h 371"/>
              <a:gd name="T18" fmla="*/ 420 w 442"/>
              <a:gd name="T19" fmla="*/ 336 h 371"/>
              <a:gd name="T20" fmla="*/ 360 w 442"/>
              <a:gd name="T21" fmla="*/ 356 h 371"/>
              <a:gd name="T22" fmla="*/ 325 w 442"/>
              <a:gd name="T23" fmla="*/ 352 h 371"/>
              <a:gd name="T24" fmla="*/ 324 w 442"/>
              <a:gd name="T25" fmla="*/ 309 h 371"/>
              <a:gd name="T26" fmla="*/ 316 w 442"/>
              <a:gd name="T27" fmla="*/ 252 h 371"/>
              <a:gd name="T28" fmla="*/ 334 w 442"/>
              <a:gd name="T29" fmla="*/ 248 h 371"/>
              <a:gd name="T30" fmla="*/ 311 w 442"/>
              <a:gd name="T31" fmla="*/ 226 h 371"/>
              <a:gd name="T32" fmla="*/ 269 w 442"/>
              <a:gd name="T33" fmla="*/ 248 h 371"/>
              <a:gd name="T34" fmla="*/ 208 w 442"/>
              <a:gd name="T35" fmla="*/ 237 h 371"/>
              <a:gd name="T36" fmla="*/ 206 w 442"/>
              <a:gd name="T37" fmla="*/ 117 h 371"/>
              <a:gd name="T38" fmla="*/ 202 w 442"/>
              <a:gd name="T39" fmla="*/ 105 h 371"/>
              <a:gd name="T40" fmla="*/ 211 w 442"/>
              <a:gd name="T41" fmla="*/ 89 h 371"/>
              <a:gd name="T42" fmla="*/ 234 w 442"/>
              <a:gd name="T43" fmla="*/ 73 h 371"/>
              <a:gd name="T44" fmla="*/ 227 w 442"/>
              <a:gd name="T45" fmla="*/ 64 h 371"/>
              <a:gd name="T46" fmla="*/ 204 w 442"/>
              <a:gd name="T47" fmla="*/ 81 h 371"/>
              <a:gd name="T48" fmla="*/ 196 w 442"/>
              <a:gd name="T49" fmla="*/ 81 h 371"/>
              <a:gd name="T50" fmla="*/ 176 w 442"/>
              <a:gd name="T51" fmla="*/ 68 h 371"/>
              <a:gd name="T52" fmla="*/ 166 w 442"/>
              <a:gd name="T53" fmla="*/ 79 h 371"/>
              <a:gd name="T54" fmla="*/ 187 w 442"/>
              <a:gd name="T55" fmla="*/ 91 h 371"/>
              <a:gd name="T56" fmla="*/ 184 w 442"/>
              <a:gd name="T57" fmla="*/ 101 h 371"/>
              <a:gd name="T58" fmla="*/ 174 w 442"/>
              <a:gd name="T59" fmla="*/ 117 h 371"/>
              <a:gd name="T60" fmla="*/ 165 w 442"/>
              <a:gd name="T61" fmla="*/ 226 h 371"/>
              <a:gd name="T62" fmla="*/ 118 w 442"/>
              <a:gd name="T63" fmla="*/ 227 h 371"/>
              <a:gd name="T64" fmla="*/ 89 w 442"/>
              <a:gd name="T65" fmla="*/ 267 h 371"/>
              <a:gd name="T66" fmla="*/ 102 w 442"/>
              <a:gd name="T67" fmla="*/ 275 h 371"/>
              <a:gd name="T68" fmla="*/ 98 w 442"/>
              <a:gd name="T69" fmla="*/ 364 h 371"/>
              <a:gd name="T70" fmla="*/ 53 w 442"/>
              <a:gd name="T71" fmla="*/ 367 h 371"/>
              <a:gd name="T72" fmla="*/ 4 w 442"/>
              <a:gd name="T73" fmla="*/ 310 h 371"/>
              <a:gd name="T74" fmla="*/ 6 w 442"/>
              <a:gd name="T75" fmla="*/ 180 h 371"/>
              <a:gd name="T76" fmla="*/ 46 w 442"/>
              <a:gd name="T77" fmla="*/ 77 h 371"/>
              <a:gd name="T78" fmla="*/ 125 w 442"/>
              <a:gd name="T79" fmla="*/ 46 h 371"/>
              <a:gd name="T80" fmla="*/ 152 w 442"/>
              <a:gd name="T81" fmla="*/ 1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2" h="371">
                <a:moveTo>
                  <a:pt x="152" y="10"/>
                </a:moveTo>
                <a:cubicBezTo>
                  <a:pt x="152" y="10"/>
                  <a:pt x="149" y="27"/>
                  <a:pt x="158" y="40"/>
                </a:cubicBezTo>
                <a:cubicBezTo>
                  <a:pt x="168" y="53"/>
                  <a:pt x="193" y="75"/>
                  <a:pt x="200" y="72"/>
                </a:cubicBezTo>
                <a:cubicBezTo>
                  <a:pt x="207" y="70"/>
                  <a:pt x="255" y="26"/>
                  <a:pt x="258" y="14"/>
                </a:cubicBezTo>
                <a:cubicBezTo>
                  <a:pt x="261" y="2"/>
                  <a:pt x="257" y="0"/>
                  <a:pt x="257" y="0"/>
                </a:cubicBezTo>
                <a:cubicBezTo>
                  <a:pt x="257" y="0"/>
                  <a:pt x="276" y="15"/>
                  <a:pt x="277" y="19"/>
                </a:cubicBezTo>
                <a:cubicBezTo>
                  <a:pt x="278" y="24"/>
                  <a:pt x="278" y="28"/>
                  <a:pt x="278" y="28"/>
                </a:cubicBezTo>
                <a:cubicBezTo>
                  <a:pt x="278" y="28"/>
                  <a:pt x="346" y="34"/>
                  <a:pt x="374" y="56"/>
                </a:cubicBezTo>
                <a:cubicBezTo>
                  <a:pt x="402" y="78"/>
                  <a:pt x="421" y="146"/>
                  <a:pt x="429" y="197"/>
                </a:cubicBezTo>
                <a:cubicBezTo>
                  <a:pt x="437" y="247"/>
                  <a:pt x="442" y="316"/>
                  <a:pt x="420" y="336"/>
                </a:cubicBezTo>
                <a:cubicBezTo>
                  <a:pt x="398" y="356"/>
                  <a:pt x="360" y="356"/>
                  <a:pt x="360" y="356"/>
                </a:cubicBezTo>
                <a:cubicBezTo>
                  <a:pt x="360" y="356"/>
                  <a:pt x="328" y="360"/>
                  <a:pt x="325" y="352"/>
                </a:cubicBezTo>
                <a:cubicBezTo>
                  <a:pt x="323" y="344"/>
                  <a:pt x="331" y="328"/>
                  <a:pt x="324" y="309"/>
                </a:cubicBezTo>
                <a:cubicBezTo>
                  <a:pt x="317" y="291"/>
                  <a:pt x="310" y="263"/>
                  <a:pt x="316" y="252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4" y="248"/>
                  <a:pt x="328" y="225"/>
                  <a:pt x="311" y="226"/>
                </a:cubicBezTo>
                <a:cubicBezTo>
                  <a:pt x="294" y="227"/>
                  <a:pt x="290" y="248"/>
                  <a:pt x="269" y="248"/>
                </a:cubicBezTo>
                <a:cubicBezTo>
                  <a:pt x="249" y="248"/>
                  <a:pt x="208" y="237"/>
                  <a:pt x="208" y="23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2" y="105"/>
                  <a:pt x="202" y="105"/>
                  <a:pt x="202" y="105"/>
                </a:cubicBezTo>
                <a:cubicBezTo>
                  <a:pt x="211" y="89"/>
                  <a:pt x="211" y="89"/>
                  <a:pt x="211" y="89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27" y="64"/>
                  <a:pt x="227" y="64"/>
                  <a:pt x="227" y="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196" y="81"/>
                  <a:pt x="196" y="81"/>
                  <a:pt x="196" y="81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66" y="79"/>
                  <a:pt x="166" y="79"/>
                  <a:pt x="166" y="79"/>
                </a:cubicBezTo>
                <a:cubicBezTo>
                  <a:pt x="187" y="91"/>
                  <a:pt x="187" y="91"/>
                  <a:pt x="187" y="91"/>
                </a:cubicBezTo>
                <a:cubicBezTo>
                  <a:pt x="184" y="101"/>
                  <a:pt x="184" y="101"/>
                  <a:pt x="184" y="101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65" y="226"/>
                  <a:pt x="136" y="221"/>
                  <a:pt x="118" y="227"/>
                </a:cubicBezTo>
                <a:cubicBezTo>
                  <a:pt x="100" y="234"/>
                  <a:pt x="88" y="254"/>
                  <a:pt x="89" y="267"/>
                </a:cubicBezTo>
                <a:cubicBezTo>
                  <a:pt x="89" y="267"/>
                  <a:pt x="88" y="276"/>
                  <a:pt x="102" y="275"/>
                </a:cubicBezTo>
                <a:cubicBezTo>
                  <a:pt x="102" y="275"/>
                  <a:pt x="98" y="362"/>
                  <a:pt x="98" y="364"/>
                </a:cubicBezTo>
                <a:cubicBezTo>
                  <a:pt x="98" y="366"/>
                  <a:pt x="76" y="371"/>
                  <a:pt x="53" y="367"/>
                </a:cubicBezTo>
                <a:cubicBezTo>
                  <a:pt x="31" y="364"/>
                  <a:pt x="9" y="335"/>
                  <a:pt x="4" y="310"/>
                </a:cubicBezTo>
                <a:cubicBezTo>
                  <a:pt x="0" y="284"/>
                  <a:pt x="2" y="210"/>
                  <a:pt x="6" y="180"/>
                </a:cubicBezTo>
                <a:cubicBezTo>
                  <a:pt x="11" y="150"/>
                  <a:pt x="17" y="88"/>
                  <a:pt x="46" y="77"/>
                </a:cubicBezTo>
                <a:cubicBezTo>
                  <a:pt x="74" y="66"/>
                  <a:pt x="114" y="56"/>
                  <a:pt x="125" y="46"/>
                </a:cubicBezTo>
                <a:cubicBezTo>
                  <a:pt x="135" y="35"/>
                  <a:pt x="148" y="11"/>
                  <a:pt x="152" y="1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615"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17BAA1-4B49-488C-A441-00EC2140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3/24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421027" y="2849229"/>
            <a:ext cx="5226558" cy="27188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pic>
        <p:nvPicPr>
          <p:cNvPr id="52" name="Picture 5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41" b="16434"/>
          <a:stretch/>
        </p:blipFill>
        <p:spPr>
          <a:xfrm flipH="1">
            <a:off x="6855224" y="1242649"/>
            <a:ext cx="5336776" cy="5593580"/>
          </a:xfrm>
          <a:prstGeom prst="rect">
            <a:avLst/>
          </a:prstGeom>
          <a:effectLst>
            <a:outerShdw blurRad="177800" dist="228600" dir="4680000" sx="99000" sy="99000" algn="t" rotWithShape="0">
              <a:prstClr val="black">
                <a:alpha val="11000"/>
              </a:prstClr>
            </a:outerShdw>
          </a:effectLst>
        </p:spPr>
      </p:pic>
      <p:pic>
        <p:nvPicPr>
          <p:cNvPr id="44" name="图片占位符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79666" y="1933036"/>
            <a:ext cx="2621951" cy="2747752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" fmla="*/ 0 w 2414917"/>
              <a:gd name="connsiteY0" fmla="*/ 0 h 2730500"/>
              <a:gd name="connsiteX1" fmla="*/ 1397000 w 2414917"/>
              <a:gd name="connsiteY1" fmla="*/ 0 h 2730500"/>
              <a:gd name="connsiteX2" fmla="*/ 2414917 w 2414917"/>
              <a:gd name="connsiteY2" fmla="*/ 2316432 h 2730500"/>
              <a:gd name="connsiteX3" fmla="*/ 0 w 2414917"/>
              <a:gd name="connsiteY3" fmla="*/ 2730500 h 2730500"/>
              <a:gd name="connsiteX4" fmla="*/ 0 w 2414917"/>
              <a:gd name="connsiteY4" fmla="*/ 0 h 2730500"/>
              <a:gd name="connsiteX0" fmla="*/ 0 w 2414917"/>
              <a:gd name="connsiteY0" fmla="*/ 86264 h 2816764"/>
              <a:gd name="connsiteX1" fmla="*/ 1095076 w 2414917"/>
              <a:gd name="connsiteY1" fmla="*/ 0 h 2816764"/>
              <a:gd name="connsiteX2" fmla="*/ 2414917 w 2414917"/>
              <a:gd name="connsiteY2" fmla="*/ 2402696 h 2816764"/>
              <a:gd name="connsiteX3" fmla="*/ 0 w 2414917"/>
              <a:gd name="connsiteY3" fmla="*/ 2816764 h 2816764"/>
              <a:gd name="connsiteX4" fmla="*/ 0 w 2414917"/>
              <a:gd name="connsiteY4" fmla="*/ 86264 h 2816764"/>
              <a:gd name="connsiteX0" fmla="*/ 0 w 2621951"/>
              <a:gd name="connsiteY0" fmla="*/ 258792 h 2816764"/>
              <a:gd name="connsiteX1" fmla="*/ 1302110 w 2621951"/>
              <a:gd name="connsiteY1" fmla="*/ 0 h 2816764"/>
              <a:gd name="connsiteX2" fmla="*/ 2621951 w 2621951"/>
              <a:gd name="connsiteY2" fmla="*/ 2402696 h 2816764"/>
              <a:gd name="connsiteX3" fmla="*/ 207034 w 2621951"/>
              <a:gd name="connsiteY3" fmla="*/ 2816764 h 2816764"/>
              <a:gd name="connsiteX4" fmla="*/ 0 w 2621951"/>
              <a:gd name="connsiteY4" fmla="*/ 258792 h 2816764"/>
              <a:gd name="connsiteX0" fmla="*/ 0 w 2621951"/>
              <a:gd name="connsiteY0" fmla="*/ 258792 h 2747752"/>
              <a:gd name="connsiteX1" fmla="*/ 1302110 w 2621951"/>
              <a:gd name="connsiteY1" fmla="*/ 0 h 2747752"/>
              <a:gd name="connsiteX2" fmla="*/ 2621951 w 2621951"/>
              <a:gd name="connsiteY2" fmla="*/ 2402696 h 2747752"/>
              <a:gd name="connsiteX3" fmla="*/ 1337094 w 2621951"/>
              <a:gd name="connsiteY3" fmla="*/ 2747752 h 2747752"/>
              <a:gd name="connsiteX4" fmla="*/ 0 w 2621951"/>
              <a:gd name="connsiteY4" fmla="*/ 258792 h 274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</p:pic>
      <p:sp>
        <p:nvSpPr>
          <p:cNvPr id="45" name="直角三角形 3"/>
          <p:cNvSpPr/>
          <p:nvPr/>
        </p:nvSpPr>
        <p:spPr>
          <a:xfrm rot="21354880">
            <a:off x="7737730" y="1891147"/>
            <a:ext cx="2505824" cy="2522400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" fmla="*/ 1176528 w 2133600"/>
              <a:gd name="connsiteY0" fmla="*/ 2425367 h 2425367"/>
              <a:gd name="connsiteX1" fmla="*/ 0 w 2133600"/>
              <a:gd name="connsiteY1" fmla="*/ 0 h 2425367"/>
              <a:gd name="connsiteX2" fmla="*/ 2133600 w 2133600"/>
              <a:gd name="connsiteY2" fmla="*/ 2425367 h 2425367"/>
              <a:gd name="connsiteX3" fmla="*/ 1176528 w 2133600"/>
              <a:gd name="connsiteY3" fmla="*/ 2425367 h 2425367"/>
              <a:gd name="connsiteX0" fmla="*/ 1176528 w 2602992"/>
              <a:gd name="connsiteY0" fmla="*/ 2425367 h 2425367"/>
              <a:gd name="connsiteX1" fmla="*/ 0 w 2602992"/>
              <a:gd name="connsiteY1" fmla="*/ 0 h 2425367"/>
              <a:gd name="connsiteX2" fmla="*/ 2602992 w 2602992"/>
              <a:gd name="connsiteY2" fmla="*/ 2144951 h 2425367"/>
              <a:gd name="connsiteX3" fmla="*/ 1176528 w 2602992"/>
              <a:gd name="connsiteY3" fmla="*/ 2425367 h 2425367"/>
              <a:gd name="connsiteX0" fmla="*/ 1328928 w 2602992"/>
              <a:gd name="connsiteY0" fmla="*/ 2498519 h 2498519"/>
              <a:gd name="connsiteX1" fmla="*/ 0 w 2602992"/>
              <a:gd name="connsiteY1" fmla="*/ 0 h 2498519"/>
              <a:gd name="connsiteX2" fmla="*/ 2602992 w 2602992"/>
              <a:gd name="connsiteY2" fmla="*/ 2144951 h 2498519"/>
              <a:gd name="connsiteX3" fmla="*/ 1328928 w 2602992"/>
              <a:gd name="connsiteY3" fmla="*/ 2498519 h 2498519"/>
              <a:gd name="connsiteX0" fmla="*/ 1341120 w 2615184"/>
              <a:gd name="connsiteY0" fmla="*/ 2498519 h 2498519"/>
              <a:gd name="connsiteX1" fmla="*/ 0 w 2615184"/>
              <a:gd name="connsiteY1" fmla="*/ 0 h 2498519"/>
              <a:gd name="connsiteX2" fmla="*/ 2615184 w 2615184"/>
              <a:gd name="connsiteY2" fmla="*/ 2144951 h 2498519"/>
              <a:gd name="connsiteX3" fmla="*/ 1341120 w 2615184"/>
              <a:gd name="connsiteY3" fmla="*/ 2498519 h 2498519"/>
              <a:gd name="connsiteX0" fmla="*/ 1347216 w 2621280"/>
              <a:gd name="connsiteY0" fmla="*/ 2498519 h 2498519"/>
              <a:gd name="connsiteX1" fmla="*/ 0 w 2621280"/>
              <a:gd name="connsiteY1" fmla="*/ 0 h 2498519"/>
              <a:gd name="connsiteX2" fmla="*/ 2621280 w 2621280"/>
              <a:gd name="connsiteY2" fmla="*/ 2144951 h 2498519"/>
              <a:gd name="connsiteX3" fmla="*/ 1347216 w 2621280"/>
              <a:gd name="connsiteY3" fmla="*/ 2498519 h 2498519"/>
              <a:gd name="connsiteX0" fmla="*/ 1347216 w 2639568"/>
              <a:gd name="connsiteY0" fmla="*/ 2498519 h 2498519"/>
              <a:gd name="connsiteX1" fmla="*/ 0 w 2639568"/>
              <a:gd name="connsiteY1" fmla="*/ 0 h 2498519"/>
              <a:gd name="connsiteX2" fmla="*/ 2639568 w 2639568"/>
              <a:gd name="connsiteY2" fmla="*/ 2144951 h 2498519"/>
              <a:gd name="connsiteX3" fmla="*/ 1347216 w 2639568"/>
              <a:gd name="connsiteY3" fmla="*/ 2498519 h 2498519"/>
              <a:gd name="connsiteX0" fmla="*/ 0 w 2436464"/>
              <a:gd name="connsiteY0" fmla="*/ 353568 h 353568"/>
              <a:gd name="connsiteX1" fmla="*/ 2436464 w 2436464"/>
              <a:gd name="connsiteY1" fmla="*/ 70797 h 353568"/>
              <a:gd name="connsiteX2" fmla="*/ 1292352 w 2436464"/>
              <a:gd name="connsiteY2" fmla="*/ 0 h 353568"/>
              <a:gd name="connsiteX3" fmla="*/ 0 w 2436464"/>
              <a:gd name="connsiteY3" fmla="*/ 353568 h 353568"/>
              <a:gd name="connsiteX0" fmla="*/ 0 w 2436464"/>
              <a:gd name="connsiteY0" fmla="*/ 2730033 h 2730033"/>
              <a:gd name="connsiteX1" fmla="*/ 2436464 w 2436464"/>
              <a:gd name="connsiteY1" fmla="*/ 2447262 h 2730033"/>
              <a:gd name="connsiteX2" fmla="*/ 1248184 w 2436464"/>
              <a:gd name="connsiteY2" fmla="*/ 0 h 2730033"/>
              <a:gd name="connsiteX3" fmla="*/ 0 w 2436464"/>
              <a:gd name="connsiteY3" fmla="*/ 2730033 h 2730033"/>
              <a:gd name="connsiteX0" fmla="*/ 0 w 2539266"/>
              <a:gd name="connsiteY0" fmla="*/ 176220 h 2447262"/>
              <a:gd name="connsiteX1" fmla="*/ 2539266 w 2539266"/>
              <a:gd name="connsiteY1" fmla="*/ 2447262 h 2447262"/>
              <a:gd name="connsiteX2" fmla="*/ 1350986 w 2539266"/>
              <a:gd name="connsiteY2" fmla="*/ 0 h 2447262"/>
              <a:gd name="connsiteX3" fmla="*/ 0 w 2539266"/>
              <a:gd name="connsiteY3" fmla="*/ 176220 h 2447262"/>
              <a:gd name="connsiteX0" fmla="*/ 0 w 2532751"/>
              <a:gd name="connsiteY0" fmla="*/ 176220 h 2538469"/>
              <a:gd name="connsiteX1" fmla="*/ 2532751 w 2532751"/>
              <a:gd name="connsiteY1" fmla="*/ 2538469 h 2538469"/>
              <a:gd name="connsiteX2" fmla="*/ 1350986 w 2532751"/>
              <a:gd name="connsiteY2" fmla="*/ 0 h 2538469"/>
              <a:gd name="connsiteX3" fmla="*/ 0 w 2532751"/>
              <a:gd name="connsiteY3" fmla="*/ 176220 h 2538469"/>
              <a:gd name="connsiteX0" fmla="*/ 0 w 2522327"/>
              <a:gd name="connsiteY0" fmla="*/ 176220 h 2513279"/>
              <a:gd name="connsiteX1" fmla="*/ 2522327 w 2522327"/>
              <a:gd name="connsiteY1" fmla="*/ 2513279 h 2513279"/>
              <a:gd name="connsiteX2" fmla="*/ 1350986 w 2522327"/>
              <a:gd name="connsiteY2" fmla="*/ 0 h 2513279"/>
              <a:gd name="connsiteX3" fmla="*/ 0 w 2522327"/>
              <a:gd name="connsiteY3" fmla="*/ 176220 h 2513279"/>
              <a:gd name="connsiteX0" fmla="*/ 0 w 2516247"/>
              <a:gd name="connsiteY0" fmla="*/ 176655 h 2513279"/>
              <a:gd name="connsiteX1" fmla="*/ 2516247 w 2516247"/>
              <a:gd name="connsiteY1" fmla="*/ 2513279 h 2513279"/>
              <a:gd name="connsiteX2" fmla="*/ 1344906 w 2516247"/>
              <a:gd name="connsiteY2" fmla="*/ 0 h 2513279"/>
              <a:gd name="connsiteX3" fmla="*/ 0 w 2516247"/>
              <a:gd name="connsiteY3" fmla="*/ 176655 h 2513279"/>
              <a:gd name="connsiteX0" fmla="*/ 0 w 2506475"/>
              <a:gd name="connsiteY0" fmla="*/ 168186 h 2513279"/>
              <a:gd name="connsiteX1" fmla="*/ 2506475 w 2506475"/>
              <a:gd name="connsiteY1" fmla="*/ 2513279 h 2513279"/>
              <a:gd name="connsiteX2" fmla="*/ 1335134 w 2506475"/>
              <a:gd name="connsiteY2" fmla="*/ 0 h 2513279"/>
              <a:gd name="connsiteX3" fmla="*/ 0 w 2506475"/>
              <a:gd name="connsiteY3" fmla="*/ 168186 h 2513279"/>
              <a:gd name="connsiteX0" fmla="*/ 0 w 2505823"/>
              <a:gd name="connsiteY0" fmla="*/ 168186 h 2522400"/>
              <a:gd name="connsiteX1" fmla="*/ 2505823 w 2505823"/>
              <a:gd name="connsiteY1" fmla="*/ 2522400 h 2522400"/>
              <a:gd name="connsiteX2" fmla="*/ 1335134 w 2505823"/>
              <a:gd name="connsiteY2" fmla="*/ 0 h 2522400"/>
              <a:gd name="connsiteX3" fmla="*/ 0 w 2505823"/>
              <a:gd name="connsiteY3" fmla="*/ 168186 h 2522400"/>
              <a:gd name="connsiteX0" fmla="*/ 0 w 2496413"/>
              <a:gd name="connsiteY0" fmla="*/ 179044 h 2522400"/>
              <a:gd name="connsiteX1" fmla="*/ 2496413 w 2496413"/>
              <a:gd name="connsiteY1" fmla="*/ 2522400 h 2522400"/>
              <a:gd name="connsiteX2" fmla="*/ 1325724 w 2496413"/>
              <a:gd name="connsiteY2" fmla="*/ 0 h 2522400"/>
              <a:gd name="connsiteX3" fmla="*/ 0 w 2496413"/>
              <a:gd name="connsiteY3" fmla="*/ 179044 h 2522400"/>
              <a:gd name="connsiteX0" fmla="*/ 0 w 2505824"/>
              <a:gd name="connsiteY0" fmla="*/ 168186 h 2522400"/>
              <a:gd name="connsiteX1" fmla="*/ 2505824 w 2505824"/>
              <a:gd name="connsiteY1" fmla="*/ 2522400 h 2522400"/>
              <a:gd name="connsiteX2" fmla="*/ 1335135 w 2505824"/>
              <a:gd name="connsiteY2" fmla="*/ 0 h 2522400"/>
              <a:gd name="connsiteX3" fmla="*/ 0 w 2505824"/>
              <a:gd name="connsiteY3" fmla="*/ 168186 h 25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5824" h="2522400">
                <a:moveTo>
                  <a:pt x="0" y="168186"/>
                </a:moveTo>
                <a:lnTo>
                  <a:pt x="2505824" y="2522400"/>
                </a:lnTo>
                <a:lnTo>
                  <a:pt x="1335135" y="0"/>
                </a:lnTo>
                <a:lnTo>
                  <a:pt x="0" y="168186"/>
                </a:lnTo>
                <a:close/>
              </a:path>
            </a:pathLst>
          </a:custGeom>
          <a:solidFill>
            <a:srgbClr val="215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直角三角形 3"/>
          <p:cNvSpPr/>
          <p:nvPr/>
        </p:nvSpPr>
        <p:spPr>
          <a:xfrm>
            <a:off x="7690652" y="2182269"/>
            <a:ext cx="2639568" cy="2498519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" fmla="*/ 1176528 w 2133600"/>
              <a:gd name="connsiteY0" fmla="*/ 2425367 h 2425367"/>
              <a:gd name="connsiteX1" fmla="*/ 0 w 2133600"/>
              <a:gd name="connsiteY1" fmla="*/ 0 h 2425367"/>
              <a:gd name="connsiteX2" fmla="*/ 2133600 w 2133600"/>
              <a:gd name="connsiteY2" fmla="*/ 2425367 h 2425367"/>
              <a:gd name="connsiteX3" fmla="*/ 1176528 w 2133600"/>
              <a:gd name="connsiteY3" fmla="*/ 2425367 h 2425367"/>
              <a:gd name="connsiteX0" fmla="*/ 1176528 w 2602992"/>
              <a:gd name="connsiteY0" fmla="*/ 2425367 h 2425367"/>
              <a:gd name="connsiteX1" fmla="*/ 0 w 2602992"/>
              <a:gd name="connsiteY1" fmla="*/ 0 h 2425367"/>
              <a:gd name="connsiteX2" fmla="*/ 2602992 w 2602992"/>
              <a:gd name="connsiteY2" fmla="*/ 2144951 h 2425367"/>
              <a:gd name="connsiteX3" fmla="*/ 1176528 w 2602992"/>
              <a:gd name="connsiteY3" fmla="*/ 2425367 h 2425367"/>
              <a:gd name="connsiteX0" fmla="*/ 1328928 w 2602992"/>
              <a:gd name="connsiteY0" fmla="*/ 2498519 h 2498519"/>
              <a:gd name="connsiteX1" fmla="*/ 0 w 2602992"/>
              <a:gd name="connsiteY1" fmla="*/ 0 h 2498519"/>
              <a:gd name="connsiteX2" fmla="*/ 2602992 w 2602992"/>
              <a:gd name="connsiteY2" fmla="*/ 2144951 h 2498519"/>
              <a:gd name="connsiteX3" fmla="*/ 1328928 w 2602992"/>
              <a:gd name="connsiteY3" fmla="*/ 2498519 h 2498519"/>
              <a:gd name="connsiteX0" fmla="*/ 1341120 w 2615184"/>
              <a:gd name="connsiteY0" fmla="*/ 2498519 h 2498519"/>
              <a:gd name="connsiteX1" fmla="*/ 0 w 2615184"/>
              <a:gd name="connsiteY1" fmla="*/ 0 h 2498519"/>
              <a:gd name="connsiteX2" fmla="*/ 2615184 w 2615184"/>
              <a:gd name="connsiteY2" fmla="*/ 2144951 h 2498519"/>
              <a:gd name="connsiteX3" fmla="*/ 1341120 w 2615184"/>
              <a:gd name="connsiteY3" fmla="*/ 2498519 h 2498519"/>
              <a:gd name="connsiteX0" fmla="*/ 1347216 w 2621280"/>
              <a:gd name="connsiteY0" fmla="*/ 2498519 h 2498519"/>
              <a:gd name="connsiteX1" fmla="*/ 0 w 2621280"/>
              <a:gd name="connsiteY1" fmla="*/ 0 h 2498519"/>
              <a:gd name="connsiteX2" fmla="*/ 2621280 w 2621280"/>
              <a:gd name="connsiteY2" fmla="*/ 2144951 h 2498519"/>
              <a:gd name="connsiteX3" fmla="*/ 1347216 w 2621280"/>
              <a:gd name="connsiteY3" fmla="*/ 2498519 h 2498519"/>
              <a:gd name="connsiteX0" fmla="*/ 1347216 w 2639568"/>
              <a:gd name="connsiteY0" fmla="*/ 2498519 h 2498519"/>
              <a:gd name="connsiteX1" fmla="*/ 0 w 2639568"/>
              <a:gd name="connsiteY1" fmla="*/ 0 h 2498519"/>
              <a:gd name="connsiteX2" fmla="*/ 2639568 w 2639568"/>
              <a:gd name="connsiteY2" fmla="*/ 2144951 h 2498519"/>
              <a:gd name="connsiteX3" fmla="*/ 1347216 w 2639568"/>
              <a:gd name="connsiteY3" fmla="*/ 2498519 h 2498519"/>
              <a:gd name="connsiteX0" fmla="*/ 1347216 w 2639568"/>
              <a:gd name="connsiteY0" fmla="*/ 2498519 h 2498519"/>
              <a:gd name="connsiteX1" fmla="*/ 0 w 2639568"/>
              <a:gd name="connsiteY1" fmla="*/ 0 h 2498519"/>
              <a:gd name="connsiteX2" fmla="*/ 2639568 w 2639568"/>
              <a:gd name="connsiteY2" fmla="*/ 2144951 h 2498519"/>
              <a:gd name="connsiteX3" fmla="*/ 1347216 w 2639568"/>
              <a:gd name="connsiteY3" fmla="*/ 2498519 h 249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9568" h="2498519">
                <a:moveTo>
                  <a:pt x="1347216" y="2498519"/>
                </a:moveTo>
                <a:lnTo>
                  <a:pt x="0" y="0"/>
                </a:lnTo>
                <a:lnTo>
                  <a:pt x="2639568" y="2144951"/>
                </a:lnTo>
                <a:lnTo>
                  <a:pt x="1347216" y="2498519"/>
                </a:lnTo>
                <a:close/>
              </a:path>
            </a:pathLst>
          </a:custGeom>
          <a:solidFill>
            <a:srgbClr val="2D7B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00318" y="1655739"/>
            <a:ext cx="3569142" cy="64084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96636" y="1733336"/>
            <a:ext cx="327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en-US" altLang="zh-TW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iPhone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臉部辨識解鎖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121" y="596319"/>
            <a:ext cx="291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動機發想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EEC20E-1774-4C71-9692-D48245BEBDEB}"/>
              </a:ext>
            </a:extLst>
          </p:cNvPr>
          <p:cNvSpPr txBox="1"/>
          <p:nvPr/>
        </p:nvSpPr>
        <p:spPr>
          <a:xfrm>
            <a:off x="1604340" y="3239139"/>
            <a:ext cx="6552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紅外線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掃描臉部特徵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將特徵轉成個人專屬的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結構圖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比對原始資料後結果吻合即解鎖</a:t>
            </a:r>
          </a:p>
        </p:txBody>
      </p:sp>
      <p:sp>
        <p:nvSpPr>
          <p:cNvPr id="14" name="Freeform 93"/>
          <p:cNvSpPr>
            <a:spLocks noEditPoints="1"/>
          </p:cNvSpPr>
          <p:nvPr/>
        </p:nvSpPr>
        <p:spPr bwMode="auto">
          <a:xfrm rot="20337446">
            <a:off x="8798945" y="2974291"/>
            <a:ext cx="394041" cy="529694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投影片編號版面配置區 2">
            <a:extLst>
              <a:ext uri="{FF2B5EF4-FFF2-40B4-BE49-F238E27FC236}">
                <a16:creationId xmlns:a16="http://schemas.microsoft.com/office/drawing/2014/main" id="{970126CB-8E56-4564-855D-6BFC222A446A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82A389-0957-4079-B654-C880009F85A8}"/>
              </a:ext>
            </a:extLst>
          </p:cNvPr>
          <p:cNvSpPr/>
          <p:nvPr/>
        </p:nvSpPr>
        <p:spPr>
          <a:xfrm>
            <a:off x="740230" y="1862909"/>
            <a:ext cx="3064042" cy="481263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罪犯辨識</a:t>
            </a:r>
            <a:endParaRPr lang="zh-CN" alt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9070708-953C-4872-9533-4C636A035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25592" r="26856" b="25651"/>
          <a:stretch/>
        </p:blipFill>
        <p:spPr>
          <a:xfrm>
            <a:off x="4920344" y="993199"/>
            <a:ext cx="5254171" cy="22206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82A389-0957-4079-B654-C880009F85A8}"/>
              </a:ext>
            </a:extLst>
          </p:cNvPr>
          <p:cNvSpPr/>
          <p:nvPr/>
        </p:nvSpPr>
        <p:spPr>
          <a:xfrm>
            <a:off x="747487" y="4817073"/>
            <a:ext cx="3064042" cy="481263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人員管控</a:t>
            </a:r>
            <a:endParaRPr lang="zh-CN" alt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8" name="Picture 4" descr="「face recognitio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44" y="3579970"/>
            <a:ext cx="5254171" cy="29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685373-B74F-4F98-8F7F-3EC25B8DA2F0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B04F71-0FAA-4050-B18C-1CABDDD03421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BC54CF7D-370C-4207-A267-BB042581D4F5}"/>
              </a:ext>
            </a:extLst>
          </p:cNvPr>
          <p:cNvSpPr txBox="1"/>
          <p:nvPr/>
        </p:nvSpPr>
        <p:spPr>
          <a:xfrm>
            <a:off x="520121" y="596319"/>
            <a:ext cx="291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動機發想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709D0834-1D8D-48B5-B37B-858123FE228D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5/24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1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738205-70B5-4BD0-9974-183D38F1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17000" pencil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0"/>
            <a:ext cx="12182482" cy="4064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33D9479-26C5-47E7-85CC-7A2D588F682F}"/>
              </a:ext>
            </a:extLst>
          </p:cNvPr>
          <p:cNvSpPr/>
          <p:nvPr/>
        </p:nvSpPr>
        <p:spPr>
          <a:xfrm>
            <a:off x="5078627" y="248136"/>
            <a:ext cx="4621427" cy="2545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B6142E6-876D-4A74-8619-69E06AC7F1C4}"/>
              </a:ext>
            </a:extLst>
          </p:cNvPr>
          <p:cNvSpPr/>
          <p:nvPr/>
        </p:nvSpPr>
        <p:spPr>
          <a:xfrm>
            <a:off x="586918" y="1816569"/>
            <a:ext cx="3064042" cy="481263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TW" altLang="en-US" sz="2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人工智慧</a:t>
            </a:r>
            <a:endParaRPr lang="zh-CN" altLang="en-US" sz="2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EEC20E-1774-4C71-9692-D48245BEBDEB}"/>
              </a:ext>
            </a:extLst>
          </p:cNvPr>
          <p:cNvSpPr txBox="1"/>
          <p:nvPr/>
        </p:nvSpPr>
        <p:spPr>
          <a:xfrm>
            <a:off x="5406504" y="587157"/>
            <a:ext cx="4099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全球時代趨勢科技之一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MATLAB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資源充足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微軟正黑體" panose="020B0604030504040204" pitchFamily="34" charset="-120"/>
              <a:buChar char="▋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利用此次機會探索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領域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916AF2-374D-46E4-81EA-114734034B9B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B173E0-8780-43C2-9D28-EDBF3FE8EFB3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9B37EC24-C045-40AF-AB2A-E488320B32E9}"/>
              </a:ext>
            </a:extLst>
          </p:cNvPr>
          <p:cNvSpPr txBox="1"/>
          <p:nvPr/>
        </p:nvSpPr>
        <p:spPr>
          <a:xfrm>
            <a:off x="520121" y="596319"/>
            <a:ext cx="291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動機發想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B000A5E8-9FC2-4DC9-BECC-078C2D593AD5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6/24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7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8@|1FFC:0|FBC:0|LFC:0|LBC:16777215"/>
          <p:cNvSpPr>
            <a:spLocks noChangeArrowheads="1"/>
          </p:cNvSpPr>
          <p:nvPr/>
        </p:nvSpPr>
        <p:spPr bwMode="auto">
          <a:xfrm rot="17972679">
            <a:off x="2899211" y="2228073"/>
            <a:ext cx="2612936" cy="2917045"/>
          </a:xfrm>
          <a:prstGeom prst="parallelogram">
            <a:avLst>
              <a:gd name="adj" fmla="val 63426"/>
            </a:avLst>
          </a:prstGeom>
          <a:solidFill>
            <a:schemeClr val="bg1">
              <a:alpha val="32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7" name="KMA1D1FEAF@|1FFC:0|FBC:0|LFC:0|LBC:16777215"/>
          <p:cNvSpPr>
            <a:spLocks noChangeArrowheads="1"/>
          </p:cNvSpPr>
          <p:nvPr/>
        </p:nvSpPr>
        <p:spPr bwMode="auto">
          <a:xfrm rot="3600000">
            <a:off x="3559191" y="3602957"/>
            <a:ext cx="1282459" cy="276999"/>
          </a:xfrm>
          <a:prstGeom prst="rect">
            <a:avLst/>
          </a:prstGeom>
          <a:noFill/>
          <a:ex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</a:pP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臉部辨識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AutoShape 25@|1FFC:0|FBC:0|LFC:0|LBC:16777215"/>
          <p:cNvSpPr>
            <a:spLocks noChangeArrowheads="1"/>
          </p:cNvSpPr>
          <p:nvPr/>
        </p:nvSpPr>
        <p:spPr bwMode="auto">
          <a:xfrm>
            <a:off x="974521" y="1847936"/>
            <a:ext cx="2634945" cy="2889035"/>
          </a:xfrm>
          <a:prstGeom prst="parallelogram">
            <a:avLst>
              <a:gd name="adj" fmla="val 63426"/>
            </a:avLst>
          </a:prstGeom>
          <a:solidFill>
            <a:schemeClr val="bg1">
              <a:alpha val="32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KMA1D1FEAF@|1FFC:0|FBC:0|LFC:0|LBC:16777215"/>
          <p:cNvSpPr>
            <a:spLocks noChangeArrowheads="1"/>
          </p:cNvSpPr>
          <p:nvPr/>
        </p:nvSpPr>
        <p:spPr bwMode="auto">
          <a:xfrm rot="18000000">
            <a:off x="1694562" y="3284158"/>
            <a:ext cx="1017927" cy="276999"/>
          </a:xfrm>
          <a:prstGeom prst="rect">
            <a:avLst/>
          </a:prstGeom>
          <a:noFill/>
          <a:ex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</a:pP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臉部偵測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AutoShape 26@|1FFC:2381804|FBC:16777215|LFC:0|LBC:16777215"/>
          <p:cNvSpPr>
            <a:spLocks noChangeArrowheads="1"/>
          </p:cNvSpPr>
          <p:nvPr/>
        </p:nvSpPr>
        <p:spPr bwMode="auto">
          <a:xfrm flipH="1">
            <a:off x="974521" y="4732970"/>
            <a:ext cx="3863385" cy="804288"/>
          </a:xfrm>
          <a:prstGeom prst="parallelogram">
            <a:avLst>
              <a:gd name="adj" fmla="val 58865"/>
            </a:avLst>
          </a:prstGeom>
          <a:solidFill>
            <a:schemeClr val="bg1">
              <a:alpha val="32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1" name="KMA1D1FEAF@|1FFC:16777215|FBC:16777215|LFC:0|LBC:16777215"/>
          <p:cNvSpPr>
            <a:spLocks noChangeArrowheads="1"/>
          </p:cNvSpPr>
          <p:nvPr/>
        </p:nvSpPr>
        <p:spPr bwMode="auto">
          <a:xfrm>
            <a:off x="2327006" y="4997379"/>
            <a:ext cx="1282460" cy="276999"/>
          </a:xfrm>
          <a:prstGeom prst="rect">
            <a:avLst/>
          </a:prstGeom>
          <a:noFill/>
          <a:ex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</a:pPr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資料庫建立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42711" y="2447368"/>
            <a:ext cx="4781754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TW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利用程式去運算出圖片中人的臉部位置與大小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42711" y="3574488"/>
            <a:ext cx="4781754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TW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利用程式去分析出圖片中人臉的特徵，並經由比對與運算判斷是否與目標吻合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42711" y="4706120"/>
            <a:ext cx="4781754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TW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電腦在進行比對時所需的既有資源素材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6042711" y="2201147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臉部偵測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6042711" y="3349921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臉部辨識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6042711" y="4499569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資料庫建立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A33787-8A5E-46A9-8DD1-B19DD818E1FB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554620-11BB-40C9-B743-E7E0379AB2CA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6">
            <a:extLst>
              <a:ext uri="{FF2B5EF4-FFF2-40B4-BE49-F238E27FC236}">
                <a16:creationId xmlns:a16="http://schemas.microsoft.com/office/drawing/2014/main" id="{DD35FB31-9AAA-45B0-A6F9-D18629195C76}"/>
              </a:ext>
            </a:extLst>
          </p:cNvPr>
          <p:cNvSpPr txBox="1"/>
          <p:nvPr/>
        </p:nvSpPr>
        <p:spPr>
          <a:xfrm>
            <a:off x="520121" y="596319"/>
            <a:ext cx="308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專題的三主軸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81927E87-282F-4D9C-A3EF-A4DC3FF99CFD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7/24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-11786" y="1761818"/>
            <a:ext cx="12203786" cy="443368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31"/>
          <p:cNvSpPr txBox="1">
            <a:spLocks noChangeArrowheads="1"/>
          </p:cNvSpPr>
          <p:nvPr/>
        </p:nvSpPr>
        <p:spPr bwMode="auto">
          <a:xfrm>
            <a:off x="8062251" y="3041148"/>
            <a:ext cx="175584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950123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臉部偵測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0" name="Rounded Rectangle 87"/>
          <p:cNvSpPr/>
          <p:nvPr/>
        </p:nvSpPr>
        <p:spPr>
          <a:xfrm flipV="1">
            <a:off x="6540500" y="3509677"/>
            <a:ext cx="482600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034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540500" y="3721782"/>
            <a:ext cx="5029200" cy="221599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800" dirty="0">
                <a:solidFill>
                  <a:schemeClr val="bg1"/>
                </a:solidFill>
                <a:latin typeface="+mj-lt"/>
              </a:rPr>
              <a:t>人臉偵測可以視為一種物體偵測，基本上是以</a:t>
            </a:r>
            <a:r>
              <a:rPr lang="en-US" altLang="zh-TW" sz="1800" dirty="0">
                <a:solidFill>
                  <a:schemeClr val="bg1"/>
                </a:solidFill>
                <a:latin typeface="+mj-lt"/>
              </a:rPr>
              <a:t>Feature Extraction</a:t>
            </a:r>
            <a:r>
              <a:rPr lang="zh-TW" altLang="en-US" sz="1800" dirty="0">
                <a:solidFill>
                  <a:schemeClr val="bg1"/>
                </a:solidFill>
                <a:latin typeface="+mj-lt"/>
              </a:rPr>
              <a:t>，再做</a:t>
            </a:r>
            <a:r>
              <a:rPr lang="en-US" altLang="zh-TW" sz="1800" dirty="0">
                <a:solidFill>
                  <a:schemeClr val="bg1"/>
                </a:solidFill>
                <a:latin typeface="+mj-lt"/>
              </a:rPr>
              <a:t>Cascade Detection</a:t>
            </a:r>
            <a:r>
              <a:rPr lang="zh-TW" altLang="en-US" sz="1800" dirty="0">
                <a:solidFill>
                  <a:schemeClr val="bg1"/>
                </a:solidFill>
                <a:latin typeface="+mj-lt"/>
              </a:rPr>
              <a:t>，而近年來以人臉偵測與辨識的技術發展十分快速，臉部偵測作為辨識系統的第一步，有著十分重要的作用，可提供後續的人臉分類具體的資訊。而作為應用階段，有些例子如：廣告系統可利用人臉偵測系統依據人臉位置、注意力、眨眼、搖頭、點頭、停留的時間，計算出人流與廣告的效益</a:t>
            </a:r>
            <a:endParaRPr lang="zh-CN" altLang="en-US" sz="18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sym typeface="Gill Sans" pitchFamily="2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7FFE13-2B0A-4F0D-BE93-728698772E2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47" y="1927522"/>
            <a:ext cx="983651" cy="9836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689899-622C-43C0-B7F2-7AA22C606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" y="2406096"/>
            <a:ext cx="6238260" cy="314512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04EDC68-7C43-4728-991F-403DF60F1C7A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5B1D1E-3BD6-4B4F-8283-211C8EEE75BE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6">
            <a:extLst>
              <a:ext uri="{FF2B5EF4-FFF2-40B4-BE49-F238E27FC236}">
                <a16:creationId xmlns:a16="http://schemas.microsoft.com/office/drawing/2014/main" id="{748F776B-3871-4CC4-AAE0-446E8A2BBD50}"/>
              </a:ext>
            </a:extLst>
          </p:cNvPr>
          <p:cNvSpPr txBox="1"/>
          <p:nvPr/>
        </p:nvSpPr>
        <p:spPr>
          <a:xfrm>
            <a:off x="520121" y="596319"/>
            <a:ext cx="308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臉部偵測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5A99A7-F759-465F-8243-1C782C31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0" name="投影片編號版面配置區 2">
            <a:extLst>
              <a:ext uri="{FF2B5EF4-FFF2-40B4-BE49-F238E27FC236}">
                <a16:creationId xmlns:a16="http://schemas.microsoft.com/office/drawing/2014/main" id="{8C488CB9-20C6-42A5-A1BA-A54ADD83E084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8/24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1588" y="1718920"/>
            <a:ext cx="12203786" cy="443368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31"/>
          <p:cNvSpPr txBox="1">
            <a:spLocks noChangeArrowheads="1"/>
          </p:cNvSpPr>
          <p:nvPr/>
        </p:nvSpPr>
        <p:spPr bwMode="auto">
          <a:xfrm>
            <a:off x="8024151" y="3015465"/>
            <a:ext cx="1755841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950123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臉部辨識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0" name="Rounded Rectangle 87"/>
          <p:cNvSpPr/>
          <p:nvPr/>
        </p:nvSpPr>
        <p:spPr>
          <a:xfrm flipV="1">
            <a:off x="6502400" y="3483994"/>
            <a:ext cx="482600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034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502400" y="3696099"/>
            <a:ext cx="5029200" cy="221599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800" dirty="0">
                <a:solidFill>
                  <a:schemeClr val="bg1"/>
                </a:solidFill>
                <a:latin typeface="+mj-lt"/>
              </a:rPr>
              <a:t>人臉辨識是以判斷拍到的臉是誰，也就是與資料庫中的照片資料進行比對，進而能夠辨別出鏡頭拍到的臉是否為本人。若資料庫內沒有事先登錄這個人的資料，就無法進行比對；而這項技術的應用相當廣泛，在安全管理的問題上，例如：在門禁系統可利用人臉辨識確認進入者的身分，在犯罪偵查上也有相當大的應用，如：可協助警察對被臨檢人的身分辨識。</a:t>
            </a:r>
            <a:endParaRPr lang="zh-CN" altLang="en-US" sz="18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sym typeface="Gill Sans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691E56-FC9C-46F1-B77D-1ED28DEF6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63" y="1845638"/>
            <a:ext cx="977150" cy="11698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EA97C40-361C-4A08-8764-29606B346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45639"/>
            <a:ext cx="5954360" cy="416805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EB0B253-E889-4204-B2B8-952A6EB4CA05}"/>
              </a:ext>
            </a:extLst>
          </p:cNvPr>
          <p:cNvSpPr/>
          <p:nvPr/>
        </p:nvSpPr>
        <p:spPr>
          <a:xfrm>
            <a:off x="1" y="596319"/>
            <a:ext cx="304800" cy="64633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B4FD2F-FE79-4C23-9753-7F4AF37F7DC7}"/>
              </a:ext>
            </a:extLst>
          </p:cNvPr>
          <p:cNvSpPr/>
          <p:nvPr/>
        </p:nvSpPr>
        <p:spPr>
          <a:xfrm>
            <a:off x="367721" y="596318"/>
            <a:ext cx="152400" cy="646331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6">
            <a:extLst>
              <a:ext uri="{FF2B5EF4-FFF2-40B4-BE49-F238E27FC236}">
                <a16:creationId xmlns:a16="http://schemas.microsoft.com/office/drawing/2014/main" id="{EDA9F135-5BEC-4994-827D-9A7286558359}"/>
              </a:ext>
            </a:extLst>
          </p:cNvPr>
          <p:cNvSpPr txBox="1"/>
          <p:nvPr/>
        </p:nvSpPr>
        <p:spPr>
          <a:xfrm>
            <a:off x="520121" y="596319"/>
            <a:ext cx="308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臉部辨識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7AF4A9F-D1B7-495C-9241-FCD30613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9A179-DE38-434F-90AA-B9B887624BC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1" name="投影片編號版面配置區 2">
            <a:extLst>
              <a:ext uri="{FF2B5EF4-FFF2-40B4-BE49-F238E27FC236}">
                <a16:creationId xmlns:a16="http://schemas.microsoft.com/office/drawing/2014/main" id="{2236631E-C75F-4273-B9C6-1B0E0A508D21}"/>
              </a:ext>
            </a:extLst>
          </p:cNvPr>
          <p:cNvSpPr txBox="1">
            <a:spLocks/>
          </p:cNvSpPr>
          <p:nvPr/>
        </p:nvSpPr>
        <p:spPr>
          <a:xfrm>
            <a:off x="11112500" y="635634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9/24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1026</Words>
  <Application>Microsoft Office PowerPoint</Application>
  <PresentationFormat>寬螢幕</PresentationFormat>
  <Paragraphs>154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7" baseType="lpstr">
      <vt:lpstr>Gill Sans</vt:lpstr>
      <vt:lpstr>微软雅黑</vt:lpstr>
      <vt:lpstr>微软雅黑</vt:lpstr>
      <vt:lpstr>Open Sans Light</vt:lpstr>
      <vt:lpstr>宋体</vt:lpstr>
      <vt:lpstr>微軟正黑體</vt:lpstr>
      <vt:lpstr>標楷體</vt:lpstr>
      <vt:lpstr>Arial</vt:lpstr>
      <vt:lpstr>Calibri</vt:lpstr>
      <vt:lpstr>Copperplate Gothic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黑色个性</dc:title>
  <dc:creator>第一PPT模板网：www.1ppt.com</dc:creator>
  <cp:keywords>第一PPT模板网：www.1ppt.com</cp:keywords>
  <cp:lastModifiedBy>徐慶航</cp:lastModifiedBy>
  <cp:revision>120</cp:revision>
  <dcterms:created xsi:type="dcterms:W3CDTF">2015-08-23T03:25:02Z</dcterms:created>
  <dcterms:modified xsi:type="dcterms:W3CDTF">2018-01-21T03:01:41Z</dcterms:modified>
</cp:coreProperties>
</file>